
<file path=[Content_Types].xml><?xml version="1.0" encoding="utf-8"?>
<Types xmlns="http://schemas.openxmlformats.org/package/2006/content-types">
  <Default Extension="png" ContentType="image/png"/>
  <Default Extension="svg" ContentType="image/svg+xml"/>
  <Default Extension="wma" ContentType="audio/x-ms-wm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5"/>
  </p:notesMasterIdLst>
  <p:handoutMasterIdLst>
    <p:handoutMasterId r:id="rId16"/>
  </p:handoutMasterIdLst>
  <p:sldIdLst>
    <p:sldId id="256" r:id="rId5"/>
    <p:sldId id="268" r:id="rId6"/>
    <p:sldId id="269" r:id="rId7"/>
    <p:sldId id="270" r:id="rId8"/>
    <p:sldId id="272" r:id="rId9"/>
    <p:sldId id="273" r:id="rId10"/>
    <p:sldId id="275" r:id="rId11"/>
    <p:sldId id="274" r:id="rId12"/>
    <p:sldId id="276"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67463" autoAdjust="0"/>
  </p:normalViewPr>
  <p:slideViewPr>
    <p:cSldViewPr snapToGrid="0">
      <p:cViewPr varScale="1">
        <p:scale>
          <a:sx n="89" d="100"/>
          <a:sy n="89" d="100"/>
        </p:scale>
        <p:origin x="432" y="58"/>
      </p:cViewPr>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6/1/2020</a:t>
            </a:fld>
            <a:endParaRPr lang="en-US"/>
          </a:p>
        </p:txBody>
      </p:sp>
      <p:sp>
        <p:nvSpPr>
          <p:cNvPr id="4" name="Footer Placeholder 3">
            <a:extLst>
              <a:ext uri="{FF2B5EF4-FFF2-40B4-BE49-F238E27FC236}">
                <a16:creationId xmlns:a16="http://schemas.microsoft.com/office/drawing/2014/main" xmlns=""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svg>
</file>

<file path=ppt/media/image20.png>
</file>

<file path=ppt/media/image21.PNG>
</file>

<file path=ppt/media/image22.PNG>
</file>

<file path=ppt/media/image3.png>
</file>

<file path=ppt/media/image4.png>
</file>

<file path=ppt/media/image4.svg>
</file>

<file path=ppt/media/image5.png>
</file>

<file path=ppt/media/image6.jpeg>
</file>

<file path=ppt/media/image6.svg>
</file>

<file path=ppt/media/image7.png>
</file>

<file path=ppt/media/image8.PNG>
</file>

<file path=ppt/media/image8.svg>
</file>

<file path=ppt/media/image9.png>
</file>

<file path=ppt/media/media1.wma>
</file>

<file path=ppt/media/media10.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6/1/2020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849E9A-41F7-4779-A581-48A7C374A227}" type="slidenum">
              <a:rPr lang="en-US" smtClean="0"/>
              <a:t>2</a:t>
            </a:fld>
            <a:endParaRPr lang="en-US"/>
          </a:p>
        </p:txBody>
      </p:sp>
    </p:spTree>
    <p:extLst>
      <p:ext uri="{BB962C8B-B14F-4D97-AF65-F5344CB8AC3E}">
        <p14:creationId xmlns:p14="http://schemas.microsoft.com/office/powerpoint/2010/main" val="4192102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3</a:t>
            </a:fld>
            <a:endParaRPr lang="en-US"/>
          </a:p>
        </p:txBody>
      </p:sp>
    </p:spTree>
    <p:extLst>
      <p:ext uri="{BB962C8B-B14F-4D97-AF65-F5344CB8AC3E}">
        <p14:creationId xmlns:p14="http://schemas.microsoft.com/office/powerpoint/2010/main" val="483341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4</a:t>
            </a:fld>
            <a:endParaRPr lang="en-US"/>
          </a:p>
        </p:txBody>
      </p:sp>
    </p:spTree>
    <p:extLst>
      <p:ext uri="{BB962C8B-B14F-4D97-AF65-F5344CB8AC3E}">
        <p14:creationId xmlns:p14="http://schemas.microsoft.com/office/powerpoint/2010/main" val="3799326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5</a:t>
            </a:fld>
            <a:endParaRPr lang="en-US"/>
          </a:p>
        </p:txBody>
      </p:sp>
    </p:spTree>
    <p:extLst>
      <p:ext uri="{BB962C8B-B14F-4D97-AF65-F5344CB8AC3E}">
        <p14:creationId xmlns:p14="http://schemas.microsoft.com/office/powerpoint/2010/main" val="4095995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6</a:t>
            </a:fld>
            <a:endParaRPr lang="en-US"/>
          </a:p>
        </p:txBody>
      </p:sp>
    </p:spTree>
    <p:extLst>
      <p:ext uri="{BB962C8B-B14F-4D97-AF65-F5344CB8AC3E}">
        <p14:creationId xmlns:p14="http://schemas.microsoft.com/office/powerpoint/2010/main" val="131780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7</a:t>
            </a:fld>
            <a:endParaRPr lang="en-US"/>
          </a:p>
        </p:txBody>
      </p:sp>
    </p:spTree>
    <p:extLst>
      <p:ext uri="{BB962C8B-B14F-4D97-AF65-F5344CB8AC3E}">
        <p14:creationId xmlns:p14="http://schemas.microsoft.com/office/powerpoint/2010/main" val="2138413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8</a:t>
            </a:fld>
            <a:endParaRPr lang="en-US"/>
          </a:p>
        </p:txBody>
      </p:sp>
    </p:spTree>
    <p:extLst>
      <p:ext uri="{BB962C8B-B14F-4D97-AF65-F5344CB8AC3E}">
        <p14:creationId xmlns:p14="http://schemas.microsoft.com/office/powerpoint/2010/main" val="343123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When conducting research, it is easy to go to one source: Wikipedia.  However, you need to include a variety of sources in your research. Consider the following sources: </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Who can I interview to get more information on the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 topic current and will it be relevant to my audience?</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articles, blogs, and magazines may have something related to my topic?</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Is there a YouTube video on the topic? If so, what is it about?</a:t>
            </a:r>
          </a:p>
          <a:p>
            <a:pPr marL="171450" indent="-171450">
              <a:buFont typeface="Arial" panose="020B0604020202020204" pitchFamily="34" charset="0"/>
              <a:buChar char="•"/>
            </a:pPr>
            <a:r>
              <a:rPr lang="en-US">
                <a:latin typeface="Segoe UI" panose="020B0502040204020203" pitchFamily="34" charset="0"/>
                <a:cs typeface="Segoe UI" panose="020B0502040204020203" pitchFamily="34" charset="0"/>
              </a:rPr>
              <a:t>What images can I find related to the topic?</a:t>
            </a:r>
          </a:p>
        </p:txBody>
      </p:sp>
      <p:sp>
        <p:nvSpPr>
          <p:cNvPr id="4" name="Slide Number Placeholder 3"/>
          <p:cNvSpPr>
            <a:spLocks noGrp="1"/>
          </p:cNvSpPr>
          <p:nvPr>
            <p:ph type="sldNum" sz="quarter" idx="10"/>
          </p:nvPr>
        </p:nvSpPr>
        <p:spPr/>
        <p:txBody>
          <a:bodyPr/>
          <a:lstStyle/>
          <a:p>
            <a:fld id="{BC849E9A-41F7-4779-A581-48A7C374A227}" type="slidenum">
              <a:rPr lang="en-US" smtClean="0"/>
              <a:t>9</a:t>
            </a:fld>
            <a:endParaRPr lang="en-US"/>
          </a:p>
        </p:txBody>
      </p:sp>
    </p:spTree>
    <p:extLst>
      <p:ext uri="{BB962C8B-B14F-4D97-AF65-F5344CB8AC3E}">
        <p14:creationId xmlns:p14="http://schemas.microsoft.com/office/powerpoint/2010/main" val="2753945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You can use this slide as your opening or closing slide.  Should you choose to use it as a closing, make sure you review the main points of your presentation.  One creative way to do that is by adding animations to the various graphics on a slide.  This slide has 4 different graphics, and, when you view the slideshow, you will see that you can click to reveal the next graphic.  Similarly, as you review the main topics in your presentation, you may want each point to show up when you are addressing that topic. </a:t>
            </a:r>
          </a:p>
          <a:p>
            <a:endParaRPr lang="en-US">
              <a:latin typeface="Segoe UI" panose="020B0502040204020203" pitchFamily="34" charset="0"/>
              <a:cs typeface="Segoe UI" panose="020B0502040204020203" pitchFamily="34" charset="0"/>
            </a:endParaRPr>
          </a:p>
          <a:p>
            <a:r>
              <a:rPr lang="en-US" b="1">
                <a:latin typeface="Segoe UI" panose="020B0502040204020203" pitchFamily="34" charset="0"/>
                <a:cs typeface="Segoe UI" panose="020B0502040204020203" pitchFamily="34" charset="0"/>
              </a:rPr>
              <a:t>Add animation to images and graphics: </a:t>
            </a:r>
          </a:p>
          <a:p>
            <a:pPr marL="228600" indent="-228600">
              <a:buAutoNum type="arabicPeriod"/>
            </a:pPr>
            <a:r>
              <a:rPr lang="en-US">
                <a:latin typeface="Segoe UI" panose="020B0502040204020203" pitchFamily="34" charset="0"/>
                <a:cs typeface="Segoe UI" panose="020B0502040204020203" pitchFamily="34" charset="0"/>
              </a:rPr>
              <a:t>Select your image or graphic.</a:t>
            </a:r>
          </a:p>
          <a:p>
            <a:pPr marL="228600" indent="-228600">
              <a:buAutoNum type="arabicPeriod"/>
            </a:pPr>
            <a:r>
              <a:rPr lang="en-US">
                <a:latin typeface="Segoe UI" panose="020B0502040204020203" pitchFamily="34" charset="0"/>
                <a:cs typeface="Segoe UI" panose="020B0502040204020203" pitchFamily="34" charset="0"/>
              </a:rPr>
              <a:t>Click on the Animations tab.</a:t>
            </a:r>
          </a:p>
          <a:p>
            <a:pPr marL="228600" indent="-228600">
              <a:buAutoNum type="arabicPeriod"/>
            </a:pPr>
            <a:r>
              <a:rPr lang="en-US">
                <a:latin typeface="Segoe UI" panose="020B0502040204020203" pitchFamily="34" charset="0"/>
                <a:cs typeface="Segoe UI" panose="020B0502040204020203" pitchFamily="34" charset="0"/>
              </a:rPr>
              <a:t>Choose from the options.  The animation for this slide is “Split”.  The drop-down menu in the Animation section gives even more animations you can use.</a:t>
            </a:r>
          </a:p>
          <a:p>
            <a:pPr marL="228600" indent="-228600">
              <a:buAutoNum type="arabicPeriod"/>
            </a:pPr>
            <a:r>
              <a:rPr lang="en-US">
                <a:latin typeface="Segoe UI" panose="020B0502040204020203" pitchFamily="34" charset="0"/>
                <a:cs typeface="Segoe UI" panose="020B0502040204020203" pitchFamily="34" charset="0"/>
              </a:rPr>
              <a:t>If you have multiple graphics or images, you will see a number appear next to it that notes the order of the animations.</a:t>
            </a:r>
          </a:p>
          <a:p>
            <a:pPr marL="228600" indent="-228600">
              <a:buAutoNum type="arabicPeriod"/>
            </a:pPr>
            <a:endParaRPr lang="en-US" b="1">
              <a:latin typeface="Segoe UI" panose="020B0502040204020203" pitchFamily="34" charset="0"/>
              <a:cs typeface="Segoe UI" panose="020B0502040204020203" pitchFamily="34" charset="0"/>
            </a:endParaRPr>
          </a:p>
          <a:p>
            <a:pPr marL="0" indent="0">
              <a:buNone/>
            </a:pPr>
            <a:r>
              <a:rPr lang="en-US" b="1">
                <a:latin typeface="Segoe UI" panose="020B0502040204020203" pitchFamily="34" charset="0"/>
                <a:cs typeface="Segoe UI" panose="020B0502040204020203" pitchFamily="34" charset="0"/>
              </a:rPr>
              <a:t>Note: You will want to choose the animations carefully.  You do not want to make your audience dizzy from your presentation.</a:t>
            </a:r>
          </a:p>
        </p:txBody>
      </p:sp>
      <p:sp>
        <p:nvSpPr>
          <p:cNvPr id="4" name="Slide Number Placeholder 3"/>
          <p:cNvSpPr>
            <a:spLocks noGrp="1"/>
          </p:cNvSpPr>
          <p:nvPr>
            <p:ph type="sldNum" sz="quarter" idx="10"/>
          </p:nvPr>
        </p:nvSpPr>
        <p:spPr/>
        <p:txBody>
          <a:bodyPr/>
          <a:lstStyle/>
          <a:p>
            <a:fld id="{BC849E9A-41F7-4779-A581-48A7C374A227}" type="slidenum">
              <a:rPr lang="en-US" smtClean="0"/>
              <a:t>10</a:t>
            </a:fld>
            <a:endParaRPr lang="en-US"/>
          </a:p>
        </p:txBody>
      </p:sp>
    </p:spTree>
    <p:extLst>
      <p:ext uri="{BB962C8B-B14F-4D97-AF65-F5344CB8AC3E}">
        <p14:creationId xmlns:p14="http://schemas.microsoft.com/office/powerpoint/2010/main" val="644202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a:extLst>
              <a:ext uri="{FF2B5EF4-FFF2-40B4-BE49-F238E27FC236}">
                <a16:creationId xmlns:a16="http://schemas.microsoft.com/office/drawing/2014/main" xmlns=""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a:extLst>
              <a:ext uri="{FF2B5EF4-FFF2-40B4-BE49-F238E27FC236}">
                <a16:creationId xmlns:a16="http://schemas.microsoft.com/office/drawing/2014/main" xmlns="" id="{535AEE24-534A-40F1-99E4-00B7D5FD9124}"/>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CD594011-48FF-493D-8286-F62D345525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A47D73-EDDA-49A6-BA12-1CA980DA9BC0}"/>
              </a:ext>
            </a:extLst>
          </p:cNvPr>
          <p:cNvSpPr>
            <a:spLocks noGrp="1"/>
          </p:cNvSpPr>
          <p:nvPr>
            <p:ph type="title"/>
          </p:nvPr>
        </p:nvSpPr>
        <p:spPr/>
        <p:txBody>
          <a:bodyPr/>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2189B82E-4CA1-47A5-B133-FBD4D8A83983}"/>
              </a:ext>
            </a:extLst>
          </p:cNvPr>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938A267F-D142-4D04-9F03-6CB099E6FA32}"/>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705127CA-154D-4E90-B776-A2EE71F78D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256E92A-52E0-4710-BDEF-0A1534685403}"/>
              </a:ext>
            </a:extLst>
          </p:cNvPr>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B7A240E1-5EB0-47FD-AA37-BF945D136CC3}"/>
              </a:ext>
            </a:extLst>
          </p:cNvPr>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A1A14243-F1E4-487A-ABEC-30516A01DF2B}"/>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AC358244-98FD-472D-AB8C-075F71C10B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14024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86334F3-0709-471B-A734-C4B404F55B8E}"/>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AF795016-AF78-4708-9C5F-21110C197B03}"/>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2AAEA2D1-B124-4454-AFDC-EA60A14BA121}"/>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B4F58000-F9D7-4A53-A6C5-E5E815422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4213046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a:extLst>
              <a:ext uri="{FF2B5EF4-FFF2-40B4-BE49-F238E27FC236}">
                <a16:creationId xmlns:a16="http://schemas.microsoft.com/office/drawing/2014/main" xmlns="" id="{084BB3D1-3138-4B69-BF5D-4B1A213451CA}"/>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0EFF90C5-31F4-4A22-AC00-3FB5ED291B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0CAA11-CC97-44E5-AE4D-808FD741A066}"/>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683AB6CB-9460-4BCA-86C5-5F26357AB80F}"/>
              </a:ext>
            </a:extLst>
          </p:cNvPr>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a:extLst>
              <a:ext uri="{FF2B5EF4-FFF2-40B4-BE49-F238E27FC236}">
                <a16:creationId xmlns:a16="http://schemas.microsoft.com/office/drawing/2014/main" xmlns="" id="{69FAB0F6-401D-4BAF-A300-65AD684DF961}"/>
              </a:ext>
            </a:extLst>
          </p:cNvPr>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a16="http://schemas.microsoft.com/office/drawing/2014/main" xmlns="" id="{C4561BBA-B185-4B45-B152-3D320E15F550}"/>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6" name="Footer Placeholder 5">
            <a:extLst>
              <a:ext uri="{FF2B5EF4-FFF2-40B4-BE49-F238E27FC236}">
                <a16:creationId xmlns:a16="http://schemas.microsoft.com/office/drawing/2014/main" xmlns="" id="{D61CD760-96AC-4821-A56B-0B805F2FAD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EA47C3-C498-415A-A057-E19BCEB5F28D}"/>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a16="http://schemas.microsoft.com/office/drawing/2014/main" xmlns="" id="{F871B54A-6775-4978-8E19-32694C9B5E38}"/>
              </a:ext>
            </a:extLst>
          </p:cNvPr>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a16="http://schemas.microsoft.com/office/drawing/2014/main" xmlns=""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a16="http://schemas.microsoft.com/office/drawing/2014/main" xmlns="" id="{BE8E898F-5B79-46F1-89C1-F827997CC485}"/>
              </a:ext>
            </a:extLst>
          </p:cNvPr>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a16="http://schemas.microsoft.com/office/drawing/2014/main" xmlns="" id="{6B417A4D-2EC9-4294-BFF4-EAE22EE1099A}"/>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8" name="Footer Placeholder 7">
            <a:extLst>
              <a:ext uri="{FF2B5EF4-FFF2-40B4-BE49-F238E27FC236}">
                <a16:creationId xmlns:a16="http://schemas.microsoft.com/office/drawing/2014/main" xmlns="" id="{6150E317-3602-42A1-BB7F-0184072E8D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9F68FC-5755-447A-8D7F-9ADED3E994A3}"/>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a16="http://schemas.microsoft.com/office/drawing/2014/main" xmlns="" id="{8AB50287-81AA-46CA-8CB3-53A7F8313741}"/>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4" name="Footer Placeholder 3">
            <a:extLst>
              <a:ext uri="{FF2B5EF4-FFF2-40B4-BE49-F238E27FC236}">
                <a16:creationId xmlns:a16="http://schemas.microsoft.com/office/drawing/2014/main" xmlns="" id="{2F1BA4AA-02C9-459E-9362-3DA60E3B59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B46ACAA5-F8E7-46E9-8BA7-A510948B62CC}"/>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3" name="Footer Placeholder 2">
            <a:extLst>
              <a:ext uri="{FF2B5EF4-FFF2-40B4-BE49-F238E27FC236}">
                <a16:creationId xmlns:a16="http://schemas.microsoft.com/office/drawing/2014/main" xmlns="" id="{D1F2DEE8-5654-4DCA-A8D0-D883E52B6F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a16="http://schemas.microsoft.com/office/drawing/2014/main" xmlns=""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E5D8562E-E6F1-449B-909C-98426BA86B36}"/>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6" name="Footer Placeholder 5">
            <a:extLst>
              <a:ext uri="{FF2B5EF4-FFF2-40B4-BE49-F238E27FC236}">
                <a16:creationId xmlns:a16="http://schemas.microsoft.com/office/drawing/2014/main" xmlns="" id="{7EB47A9A-FB08-407B-A73A-0AC513F0FD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a16="http://schemas.microsoft.com/office/drawing/2014/main" xmlns=""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a:extLst>
              <a:ext uri="{FF2B5EF4-FFF2-40B4-BE49-F238E27FC236}">
                <a16:creationId xmlns:a16="http://schemas.microsoft.com/office/drawing/2014/main" xmlns=""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533293F4-2B70-4BB5-A982-219E4133E251}"/>
              </a:ext>
            </a:extLst>
          </p:cNvPr>
          <p:cNvSpPr>
            <a:spLocks noGrp="1"/>
          </p:cNvSpPr>
          <p:nvPr>
            <p:ph type="dt" sz="half" idx="10"/>
          </p:nvPr>
        </p:nvSpPr>
        <p:spPr/>
        <p:txBody>
          <a:bodyPr/>
          <a:lstStyle/>
          <a:p>
            <a:fld id="{DECF21A4-E71B-4D3A-AF45-E989C23A7BB1}" type="datetimeFigureOut">
              <a:rPr lang="en-US" smtClean="0"/>
              <a:t>6/1/2020</a:t>
            </a:fld>
            <a:endParaRPr lang="en-US"/>
          </a:p>
        </p:txBody>
      </p:sp>
      <p:sp>
        <p:nvSpPr>
          <p:cNvPr id="6" name="Footer Placeholder 5">
            <a:extLst>
              <a:ext uri="{FF2B5EF4-FFF2-40B4-BE49-F238E27FC236}">
                <a16:creationId xmlns:a16="http://schemas.microsoft.com/office/drawing/2014/main" xmlns="" id="{C4F9A86F-B378-4759-B50E-2E0BFAE624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6/1/2020</a:t>
            </a:fld>
            <a:endParaRPr lang="en-US"/>
          </a:p>
        </p:txBody>
      </p:sp>
      <p:sp>
        <p:nvSpPr>
          <p:cNvPr id="5" name="Footer Placeholder 4">
            <a:extLst>
              <a:ext uri="{FF2B5EF4-FFF2-40B4-BE49-F238E27FC236}">
                <a16:creationId xmlns:a16="http://schemas.microsoft.com/office/drawing/2014/main" xmlns=""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openxmlformats.org/officeDocument/2006/relationships/image" Target="../media/image4.svg"/><Relationship Id="rId12" Type="http://schemas.openxmlformats.org/officeDocument/2006/relationships/image" Target="../media/image5.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11" Type="http://schemas.openxmlformats.org/officeDocument/2006/relationships/image" Target="../media/image8.svg"/><Relationship Id="rId5" Type="http://schemas.openxmlformats.org/officeDocument/2006/relationships/image" Target="../media/image2.svg"/><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image" Target="../media/image6.svg"/></Relationships>
</file>

<file path=ppt/slides/_rels/slide10.xml.rels><?xml version="1.0" encoding="UTF-8" standalone="yes"?>
<Relationships xmlns="http://schemas.openxmlformats.org/package/2006/relationships"><Relationship Id="rId8" Type="http://schemas.openxmlformats.org/officeDocument/2006/relationships/image" Target="../media/image4.svg"/><Relationship Id="rId13"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2.png"/><Relationship Id="rId12" Type="http://schemas.openxmlformats.org/officeDocument/2006/relationships/image" Target="../media/image2.svg"/><Relationship Id="rId2" Type="http://schemas.openxmlformats.org/officeDocument/2006/relationships/audio" Target="../media/media10.wma"/><Relationship Id="rId1" Type="http://schemas.microsoft.com/office/2007/relationships/media" Target="../media/media10.wma"/><Relationship Id="rId6" Type="http://schemas.openxmlformats.org/officeDocument/2006/relationships/image" Target="../media/image8.svg"/><Relationship Id="rId11" Type="http://schemas.openxmlformats.org/officeDocument/2006/relationships/image" Target="../media/image1.png"/><Relationship Id="rId5" Type="http://schemas.openxmlformats.org/officeDocument/2006/relationships/image" Target="../media/image4.png"/><Relationship Id="rId10" Type="http://schemas.openxmlformats.org/officeDocument/2006/relationships/image" Target="../media/image6.svg"/><Relationship Id="rId4" Type="http://schemas.openxmlformats.org/officeDocument/2006/relationships/notesSlide" Target="../notesSlides/notesSlide9.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6" Type="http://schemas.openxmlformats.org/officeDocument/2006/relationships/image" Target="../media/image5.png"/><Relationship Id="rId5" Type="http://schemas.openxmlformats.org/officeDocument/2006/relationships/image" Target="../media/image6.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3.wma"/><Relationship Id="rId1" Type="http://schemas.microsoft.com/office/2007/relationships/media" Target="../media/media3.wm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2.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audio" Target="../media/media4.wma"/><Relationship Id="rId1" Type="http://schemas.microsoft.com/office/2007/relationships/media" Target="../media/media4.wm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3.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wma"/><Relationship Id="rId1" Type="http://schemas.microsoft.com/office/2007/relationships/media" Target="../media/media6.wm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6" Type="http://schemas.openxmlformats.org/officeDocument/2006/relationships/image" Target="../media/image5.png"/><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8.wma"/><Relationship Id="rId1" Type="http://schemas.microsoft.com/office/2007/relationships/media" Target="../media/media8.wma"/><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6" Type="http://schemas.openxmlformats.org/officeDocument/2006/relationships/image" Target="../media/image5.png"/><Relationship Id="rId5" Type="http://schemas.openxmlformats.org/officeDocument/2006/relationships/image" Target="../media/image2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561AC0E-7195-4ACF-AA0A-5E2923A987F7}"/>
              </a:ext>
            </a:extLst>
          </p:cNvPr>
          <p:cNvSpPr>
            <a:spLocks noGrp="1"/>
          </p:cNvSpPr>
          <p:nvPr>
            <p:ph type="ctrTitle"/>
          </p:nvPr>
        </p:nvSpPr>
        <p:spPr>
          <a:xfrm>
            <a:off x="4654295" y="4418260"/>
            <a:ext cx="7164539" cy="2325195"/>
          </a:xfrm>
        </p:spPr>
        <p:txBody>
          <a:bodyPr anchor="t">
            <a:noAutofit/>
          </a:bodyPr>
          <a:lstStyle/>
          <a:p>
            <a:pPr algn="l"/>
            <a:r>
              <a:rPr lang="en-US" sz="3200" smtClean="0">
                <a:latin typeface="Cooper Black" panose="0208090404030B020404" pitchFamily="18" charset="0"/>
                <a:cs typeface="Segoe UI" panose="020B0502040204020203" pitchFamily="34" charset="0"/>
              </a:rPr>
              <a:t>PAYROLL(SALARAY) MANAGEMENT</a:t>
            </a:r>
            <a:br>
              <a:rPr lang="en-US" sz="3200" smtClean="0">
                <a:latin typeface="Cooper Black" panose="0208090404030B020404" pitchFamily="18" charset="0"/>
                <a:cs typeface="Segoe UI" panose="020B0502040204020203" pitchFamily="34" charset="0"/>
              </a:rPr>
            </a:br>
            <a:r>
              <a:rPr lang="en-US" sz="3200">
                <a:latin typeface="Cooper Black" panose="0208090404030B020404" pitchFamily="18" charset="0"/>
                <a:cs typeface="Segoe UI" panose="020B0502040204020203" pitchFamily="34" charset="0"/>
              </a:rPr>
              <a:t/>
            </a:r>
            <a:br>
              <a:rPr lang="en-US" sz="3200">
                <a:latin typeface="Cooper Black" panose="0208090404030B020404" pitchFamily="18" charset="0"/>
                <a:cs typeface="Segoe UI" panose="020B0502040204020203" pitchFamily="34" charset="0"/>
              </a:rPr>
            </a:br>
            <a:r>
              <a:rPr lang="en-US" sz="3200" smtClean="0">
                <a:latin typeface="Cooper Black" panose="0208090404030B020404" pitchFamily="18" charset="0"/>
                <a:cs typeface="Segoe UI" panose="020B0502040204020203" pitchFamily="34" charset="0"/>
              </a:rPr>
              <a:t>	</a:t>
            </a:r>
            <a:r>
              <a:rPr lang="en-US" sz="3200" smtClean="0">
                <a:solidFill>
                  <a:srgbClr val="00B0F0"/>
                </a:solidFill>
                <a:latin typeface="Cooper Black" panose="0208090404030B020404" pitchFamily="18" charset="0"/>
                <a:cs typeface="Segoe UI" panose="020B0502040204020203" pitchFamily="34" charset="0"/>
              </a:rPr>
              <a:t>CHETHAN M</a:t>
            </a:r>
            <a:br>
              <a:rPr lang="en-US" sz="3200" smtClean="0">
                <a:solidFill>
                  <a:srgbClr val="00B0F0"/>
                </a:solidFill>
                <a:latin typeface="Cooper Black" panose="0208090404030B020404" pitchFamily="18" charset="0"/>
                <a:cs typeface="Segoe UI" panose="020B0502040204020203" pitchFamily="34" charset="0"/>
              </a:rPr>
            </a:br>
            <a:r>
              <a:rPr lang="en-US" sz="3200">
                <a:solidFill>
                  <a:srgbClr val="00B0F0"/>
                </a:solidFill>
                <a:latin typeface="Cooper Black" panose="0208090404030B020404" pitchFamily="18" charset="0"/>
                <a:cs typeface="Segoe UI" panose="020B0502040204020203" pitchFamily="34" charset="0"/>
              </a:rPr>
              <a:t>	</a:t>
            </a:r>
            <a:r>
              <a:rPr lang="en-US" sz="3200" smtClean="0">
                <a:solidFill>
                  <a:srgbClr val="00B0F0"/>
                </a:solidFill>
                <a:latin typeface="Cooper Black" panose="0208090404030B020404" pitchFamily="18" charset="0"/>
                <a:cs typeface="Segoe UI" panose="020B0502040204020203" pitchFamily="34" charset="0"/>
              </a:rPr>
              <a:t>PES2201800331</a:t>
            </a:r>
            <a:br>
              <a:rPr lang="en-US" sz="3200" smtClean="0">
                <a:solidFill>
                  <a:srgbClr val="00B0F0"/>
                </a:solidFill>
                <a:latin typeface="Cooper Black" panose="0208090404030B020404" pitchFamily="18" charset="0"/>
                <a:cs typeface="Segoe UI" panose="020B0502040204020203" pitchFamily="34" charset="0"/>
              </a:rPr>
            </a:br>
            <a:endParaRPr lang="en-US" sz="3200">
              <a:solidFill>
                <a:srgbClr val="00B0F0"/>
              </a:solidFill>
              <a:latin typeface="Cooper Black" panose="0208090404030B020404" pitchFamily="18" charset="0"/>
              <a:cs typeface="Segoe UI" panose="020B0502040204020203" pitchFamily="34" charset="0"/>
            </a:endParaRPr>
          </a:p>
        </p:txBody>
      </p:sp>
      <p:sp>
        <p:nvSpPr>
          <p:cNvPr id="3" name="Subtitle 2">
            <a:extLst>
              <a:ext uri="{FF2B5EF4-FFF2-40B4-BE49-F238E27FC236}">
                <a16:creationId xmlns:a16="http://schemas.microsoft.com/office/drawing/2014/main" xmlns="" id="{814253EE-4FA2-4843-BE27-C7D5B08FFB81}"/>
              </a:ext>
            </a:extLst>
          </p:cNvPr>
          <p:cNvSpPr>
            <a:spLocks noGrp="1"/>
          </p:cNvSpPr>
          <p:nvPr>
            <p:ph type="subTitle" idx="1"/>
          </p:nvPr>
        </p:nvSpPr>
        <p:spPr>
          <a:xfrm>
            <a:off x="4654295" y="3741075"/>
            <a:ext cx="6403963" cy="715513"/>
          </a:xfrm>
        </p:spPr>
        <p:txBody>
          <a:bodyPr anchor="b">
            <a:normAutofit/>
          </a:bodyPr>
          <a:lstStyle/>
          <a:p>
            <a:pPr algn="l"/>
            <a:r>
              <a:rPr lang="en-US" b="1" u="sng" smtClean="0">
                <a:solidFill>
                  <a:srgbClr val="FFFF00"/>
                </a:solidFill>
                <a:latin typeface="Cooper Black" panose="0208090404030B020404" pitchFamily="18" charset="0"/>
              </a:rPr>
              <a:t>DATABASE MANAGEMENT PROJECT</a:t>
            </a:r>
            <a:endParaRPr lang="en-US" b="1" u="sng">
              <a:solidFill>
                <a:srgbClr val="FFFF00"/>
              </a:solidFill>
              <a:latin typeface="Cooper Black" panose="0208090404030B020404" pitchFamily="18" charset="0"/>
            </a:endParaRPr>
          </a:p>
        </p:txBody>
      </p:sp>
      <p:sp>
        <p:nvSpPr>
          <p:cNvPr id="29" name="Freeform: Shape 28">
            <a:extLst>
              <a:ext uri="{FF2B5EF4-FFF2-40B4-BE49-F238E27FC236}">
                <a16:creationId xmlns:a16="http://schemas.microsoft.com/office/drawing/2014/main" xmlns="" id="{F6E384F5-137A-40B1-97F0-694CC6ECD59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xmlns="" id="{EBA87361-6D30-46E4-834B-719CF59055E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288332"/>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xmlns="" id="{9DBC4630-03DA-474F-BBCB-BA3AE6B317A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Freeform: Shape 34">
            <a:extLst>
              <a:ext uri="{FF2B5EF4-FFF2-40B4-BE49-F238E27FC236}">
                <a16:creationId xmlns:a16="http://schemas.microsoft.com/office/drawing/2014/main" xmlns="" id="{D89DB1C0-FEEC-4CB6-88B2-F9C5562E09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246574"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Graphic 8" descr="Open Book">
            <a:extLst>
              <a:ext uri="{FF2B5EF4-FFF2-40B4-BE49-F238E27FC236}">
                <a16:creationId xmlns:a16="http://schemas.microsoft.com/office/drawing/2014/main" xmlns="" id="{93E427C7-0218-4592-82DA-2431E4BF87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2385250" y="164573"/>
            <a:ext cx="1636279" cy="1636279"/>
          </a:xfrm>
          <a:prstGeom prst="rect">
            <a:avLst/>
          </a:prstGeom>
        </p:spPr>
      </p:pic>
      <p:sp>
        <p:nvSpPr>
          <p:cNvPr id="37" name="Oval 36">
            <a:extLst>
              <a:ext uri="{FF2B5EF4-FFF2-40B4-BE49-F238E27FC236}">
                <a16:creationId xmlns:a16="http://schemas.microsoft.com/office/drawing/2014/main" xmlns="" id="{78418A25-6EAC-4140-BFE6-284E1925B5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303117"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xmlns="" id="{08163D1C-ED91-4D5F-A33B-CF1256B270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467709" y="780500"/>
            <a:ext cx="2852928" cy="285292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Graphic 4" descr="Chat">
            <a:extLst>
              <a:ext uri="{FF2B5EF4-FFF2-40B4-BE49-F238E27FC236}">
                <a16:creationId xmlns:a16="http://schemas.microsoft.com/office/drawing/2014/main" xmlns="" id="{EB71843F-0A0B-4317-B205-4B0A0B97C0F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5980302" y="1293093"/>
            <a:ext cx="1827742" cy="1827742"/>
          </a:xfrm>
          <a:prstGeom prst="rect">
            <a:avLst/>
          </a:prstGeom>
        </p:spPr>
      </p:pic>
      <p:pic>
        <p:nvPicPr>
          <p:cNvPr id="7" name="Graphic 6" descr="Blackboard">
            <a:extLst>
              <a:ext uri="{FF2B5EF4-FFF2-40B4-BE49-F238E27FC236}">
                <a16:creationId xmlns:a16="http://schemas.microsoft.com/office/drawing/2014/main" xmlns="" id="{2696A1A4-8E43-47F6-A6DC-A9ADAB053D8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xmlns="" r:embed="rId9"/>
              </a:ext>
            </a:extLst>
          </a:blip>
          <a:stretch>
            <a:fillRect/>
          </a:stretch>
        </p:blipFill>
        <p:spPr>
          <a:xfrm>
            <a:off x="130924" y="3621724"/>
            <a:ext cx="2594886" cy="2594886"/>
          </a:xfrm>
          <a:prstGeom prst="rect">
            <a:avLst/>
          </a:prstGeom>
        </p:spPr>
      </p:pic>
      <p:sp>
        <p:nvSpPr>
          <p:cNvPr id="41" name="Freeform: Shape 40">
            <a:extLst>
              <a:ext uri="{FF2B5EF4-FFF2-40B4-BE49-F238E27FC236}">
                <a16:creationId xmlns:a16="http://schemas.microsoft.com/office/drawing/2014/main" xmlns="" id="{31103AB2-C090-458F-B752-294F23AFA8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a16="http://schemas.microsoft.com/office/drawing/2014/main" xmlns="" id="{83D471F3-782A-4BA1-9CAB-FF5CDF0A75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918761" y="-4332"/>
            <a:ext cx="3273238" cy="3618965"/>
          </a:xfrm>
          <a:custGeom>
            <a:avLst/>
            <a:gdLst>
              <a:gd name="connsiteX0" fmla="*/ 210437 w 3273238"/>
              <a:gd name="connsiteY0" fmla="*/ 0 h 3618965"/>
              <a:gd name="connsiteX1" fmla="*/ 3273238 w 3273238"/>
              <a:gd name="connsiteY1" fmla="*/ 0 h 3618965"/>
              <a:gd name="connsiteX2" fmla="*/ 3273238 w 3273238"/>
              <a:gd name="connsiteY2" fmla="*/ 3526409 h 3618965"/>
              <a:gd name="connsiteX3" fmla="*/ 3118338 w 3273238"/>
              <a:gd name="connsiteY3" fmla="*/ 3566238 h 3618965"/>
              <a:gd name="connsiteX4" fmla="*/ 2595295 w 3273238"/>
              <a:gd name="connsiteY4" fmla="*/ 3618965 h 3618965"/>
              <a:gd name="connsiteX5" fmla="*/ 0 w 3273238"/>
              <a:gd name="connsiteY5" fmla="*/ 1023670 h 3618965"/>
              <a:gd name="connsiteX6" fmla="*/ 203951 w 3273238"/>
              <a:gd name="connsiteY6" fmla="*/ 13464 h 3618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Graphic 10" descr="Books on Shelf">
            <a:extLst>
              <a:ext uri="{FF2B5EF4-FFF2-40B4-BE49-F238E27FC236}">
                <a16:creationId xmlns:a16="http://schemas.microsoft.com/office/drawing/2014/main" xmlns="" id="{18A239E6-97C0-4A74-8E7A-C9FD39A8C92C}"/>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xmlns="" r:embed="rId11"/>
              </a:ext>
            </a:extLst>
          </a:blip>
          <a:stretch>
            <a:fillRect/>
          </a:stretch>
        </p:blipFill>
        <p:spPr>
          <a:xfrm>
            <a:off x="9725024" y="327889"/>
            <a:ext cx="2260711" cy="2260711"/>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575152" y="6216610"/>
            <a:ext cx="487363" cy="487363"/>
          </a:xfrm>
          <a:prstGeom prst="rect">
            <a:avLst/>
          </a:prstGeom>
        </p:spPr>
      </p:pic>
    </p:spTree>
    <p:extLst>
      <p:ext uri="{BB962C8B-B14F-4D97-AF65-F5344CB8AC3E}">
        <p14:creationId xmlns:p14="http://schemas.microsoft.com/office/powerpoint/2010/main" val="3223989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52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Graphic 10" descr="Books on Shelf">
            <a:extLst>
              <a:ext uri="{FF2B5EF4-FFF2-40B4-BE49-F238E27FC236}">
                <a16:creationId xmlns:a16="http://schemas.microsoft.com/office/drawing/2014/main" xmlns="" id="{18A239E6-97C0-4A74-8E7A-C9FD39A8C92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p:blipFill>
        <p:spPr>
          <a:xfrm>
            <a:off x="320041" y="982364"/>
            <a:ext cx="2659472" cy="2659472"/>
          </a:xfrm>
          <a:prstGeom prst="rect">
            <a:avLst/>
          </a:prstGeom>
        </p:spPr>
      </p:pic>
      <p:cxnSp>
        <p:nvCxnSpPr>
          <p:cNvPr id="16" name="Straight Connector 15">
            <a:extLst>
              <a:ext uri="{FF2B5EF4-FFF2-40B4-BE49-F238E27FC236}">
                <a16:creationId xmlns:a16="http://schemas.microsoft.com/office/drawing/2014/main" xmlns="" id="{DFDA47BC-3069-47F5-8257-24B3B1F76A08}"/>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3129276"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Graphic 4" descr="Chat">
            <a:extLst>
              <a:ext uri="{FF2B5EF4-FFF2-40B4-BE49-F238E27FC236}">
                <a16:creationId xmlns:a16="http://schemas.microsoft.com/office/drawing/2014/main" xmlns="" id="{EB71843F-0A0B-4317-B205-4B0A0B97C0F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p:blipFill>
        <p:spPr>
          <a:xfrm>
            <a:off x="3290143" y="983211"/>
            <a:ext cx="2646677" cy="2646677"/>
          </a:xfrm>
          <a:prstGeom prst="rect">
            <a:avLst/>
          </a:prstGeom>
        </p:spPr>
      </p:pic>
      <p:cxnSp>
        <p:nvCxnSpPr>
          <p:cNvPr id="20" name="Straight Connector 19">
            <a:extLst>
              <a:ext uri="{FF2B5EF4-FFF2-40B4-BE49-F238E27FC236}">
                <a16:creationId xmlns:a16="http://schemas.microsoft.com/office/drawing/2014/main" xmlns="" id="{942B920A-73AD-402A-8EEF-B88E1A9398B8}"/>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6097686"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Graphic 6" descr="Blackboard">
            <a:extLst>
              <a:ext uri="{FF2B5EF4-FFF2-40B4-BE49-F238E27FC236}">
                <a16:creationId xmlns:a16="http://schemas.microsoft.com/office/drawing/2014/main" xmlns="" id="{2696A1A4-8E43-47F6-A6DC-A9ADAB053D8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xmlns="" r:embed="rId10"/>
              </a:ext>
            </a:extLst>
          </a:blip>
          <a:stretch>
            <a:fillRect/>
          </a:stretch>
        </p:blipFill>
        <p:spPr>
          <a:xfrm>
            <a:off x="6256859" y="982364"/>
            <a:ext cx="2648371" cy="2648371"/>
          </a:xfrm>
          <a:prstGeom prst="rect">
            <a:avLst/>
          </a:prstGeom>
        </p:spPr>
      </p:pic>
      <p:cxnSp>
        <p:nvCxnSpPr>
          <p:cNvPr id="22" name="Straight Connector 21">
            <a:extLst>
              <a:ext uri="{FF2B5EF4-FFF2-40B4-BE49-F238E27FC236}">
                <a16:creationId xmlns:a16="http://schemas.microsoft.com/office/drawing/2014/main" xmlns="" id="{00C9EB70-BC82-414A-BF8D-AD7FC6727616}"/>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9066096"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9" name="Graphic 8" descr="Open Book">
            <a:extLst>
              <a:ext uri="{FF2B5EF4-FFF2-40B4-BE49-F238E27FC236}">
                <a16:creationId xmlns:a16="http://schemas.microsoft.com/office/drawing/2014/main" xmlns="" id="{93E427C7-0218-4592-82DA-2431E4BF8756}"/>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xmlns="" r:embed="rId12"/>
              </a:ext>
            </a:extLst>
          </a:blip>
          <a:stretch>
            <a:fillRect/>
          </a:stretch>
        </p:blipFill>
        <p:spPr>
          <a:xfrm>
            <a:off x="9225269" y="1004677"/>
            <a:ext cx="2648372" cy="2648372"/>
          </a:xfrm>
          <a:prstGeom prst="rect">
            <a:avLst/>
          </a:prstGeom>
        </p:spPr>
      </p:pic>
      <p:sp>
        <p:nvSpPr>
          <p:cNvPr id="18" name="Rectangle 17">
            <a:extLst>
              <a:ext uri="{FF2B5EF4-FFF2-40B4-BE49-F238E27FC236}">
                <a16:creationId xmlns:a16="http://schemas.microsoft.com/office/drawing/2014/main" xmlns="" id="{7AE95D8F-9825-4222-8846-E3461598CC6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561AC0E-7195-4ACF-AA0A-5E2923A987F7}"/>
              </a:ext>
            </a:extLst>
          </p:cNvPr>
          <p:cNvSpPr>
            <a:spLocks noGrp="1"/>
          </p:cNvSpPr>
          <p:nvPr>
            <p:ph type="ctrTitle"/>
          </p:nvPr>
        </p:nvSpPr>
        <p:spPr>
          <a:xfrm>
            <a:off x="527538" y="4756638"/>
            <a:ext cx="11139854" cy="930447"/>
          </a:xfrm>
        </p:spPr>
        <p:txBody>
          <a:bodyPr>
            <a:normAutofit/>
          </a:bodyPr>
          <a:lstStyle/>
          <a:p>
            <a:r>
              <a:rPr lang="en-US" sz="5400" smtClean="0">
                <a:solidFill>
                  <a:srgbClr val="FFFFFF"/>
                </a:solidFill>
                <a:latin typeface="Franklin Gothic Book" panose="020B0503020102020204" pitchFamily="34" charset="0"/>
                <a:cs typeface="Segoe UI" panose="020B0502040204020203" pitchFamily="34" charset="0"/>
              </a:rPr>
              <a:t>THANK YOU</a:t>
            </a:r>
            <a:endParaRPr lang="en-US" sz="5400">
              <a:solidFill>
                <a:srgbClr val="FFFFFF"/>
              </a:solidFill>
              <a:latin typeface="Franklin Gothic Book" panose="020B0503020102020204" pitchFamily="34" charset="0"/>
              <a:cs typeface="Segoe UI" panose="020B0502040204020203" pitchFamily="34" charset="0"/>
            </a:endParaRPr>
          </a:p>
        </p:txBody>
      </p:sp>
      <p:cxnSp>
        <p:nvCxnSpPr>
          <p:cNvPr id="24" name="Straight Connector 23">
            <a:extLst>
              <a:ext uri="{FF2B5EF4-FFF2-40B4-BE49-F238E27FC236}">
                <a16:creationId xmlns:a16="http://schemas.microsoft.com/office/drawing/2014/main" xmlns="" id="{3217665F-0036-444A-8D4A-33AF36A36A42}"/>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xmlns="" id="{814253EE-4FA2-4843-BE27-C7D5B08FFB81}"/>
              </a:ext>
            </a:extLst>
          </p:cNvPr>
          <p:cNvSpPr>
            <a:spLocks noGrp="1"/>
          </p:cNvSpPr>
          <p:nvPr>
            <p:ph type="subTitle" idx="1"/>
          </p:nvPr>
        </p:nvSpPr>
        <p:spPr>
          <a:xfrm>
            <a:off x="1339362" y="5815698"/>
            <a:ext cx="9144000" cy="420001"/>
          </a:xfrm>
        </p:spPr>
        <p:txBody>
          <a:bodyPr>
            <a:normAutofit/>
          </a:bodyPr>
          <a:lstStyle/>
          <a:p>
            <a:r>
              <a:rPr lang="en-US" sz="2000" smtClean="0">
                <a:solidFill>
                  <a:srgbClr val="E7E6E6"/>
                </a:solidFill>
                <a:latin typeface="Segoe UI" panose="020B0502040204020203" pitchFamily="34" charset="0"/>
                <a:cs typeface="Segoe UI" panose="020B0502040204020203" pitchFamily="34" charset="0"/>
              </a:rPr>
              <a:t> </a:t>
            </a:r>
            <a:endParaRPr lang="en-US" sz="2000">
              <a:solidFill>
                <a:srgbClr val="E7E6E6"/>
              </a:solidFill>
              <a:latin typeface="Segoe UI" panose="020B0502040204020203" pitchFamily="34" charset="0"/>
              <a:cs typeface="Segoe UI" panose="020B0502040204020203"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180029" y="5941600"/>
            <a:ext cx="487363" cy="487363"/>
          </a:xfrm>
          <a:prstGeom prst="rect">
            <a:avLst/>
          </a:prstGeom>
        </p:spPr>
      </p:pic>
    </p:spTree>
    <p:extLst>
      <p:ext uri="{BB962C8B-B14F-4D97-AF65-F5344CB8AC3E}">
        <p14:creationId xmlns:p14="http://schemas.microsoft.com/office/powerpoint/2010/main" val="2372968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0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arn(inVertic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barn(inVertical)">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2C824B-4279-4D47-92DD-71F5353FAA23}"/>
              </a:ext>
            </a:extLst>
          </p:cNvPr>
          <p:cNvSpPr>
            <a:spLocks noGrp="1"/>
          </p:cNvSpPr>
          <p:nvPr>
            <p:ph type="title"/>
          </p:nvPr>
        </p:nvSpPr>
        <p:spPr>
          <a:xfrm>
            <a:off x="283308" y="169573"/>
            <a:ext cx="10515600" cy="1325563"/>
          </a:xfrm>
        </p:spPr>
        <p:txBody>
          <a:bodyPr/>
          <a:lstStyle/>
          <a:p>
            <a:pPr algn="ctr"/>
            <a:r>
              <a:rPr lang="en-US" smtClean="0">
                <a:solidFill>
                  <a:srgbClr val="C00000"/>
                </a:solidFill>
                <a:latin typeface="Cooper Black" panose="0208090404030B020404" pitchFamily="18" charset="0"/>
                <a:cs typeface="Segoe UI" panose="020B0502040204020203" pitchFamily="34" charset="0"/>
              </a:rPr>
              <a:t>ER DIAGRAM</a:t>
            </a:r>
            <a:endParaRPr lang="en-US">
              <a:solidFill>
                <a:srgbClr val="C00000"/>
              </a:solidFill>
              <a:latin typeface="Cooper Black" panose="0208090404030B020404" pitchFamily="18" charset="0"/>
              <a:cs typeface="Segoe UI" panose="020B0502040204020203" pitchFamily="34" charset="0"/>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2049" y="1144012"/>
            <a:ext cx="8861988" cy="5602892"/>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6396" y="6192646"/>
            <a:ext cx="487363" cy="487363"/>
          </a:xfrm>
          <a:prstGeom prst="rect">
            <a:avLst/>
          </a:prstGeom>
        </p:spPr>
      </p:pic>
    </p:spTree>
    <p:extLst>
      <p:ext uri="{BB962C8B-B14F-4D97-AF65-F5344CB8AC3E}">
        <p14:creationId xmlns:p14="http://schemas.microsoft.com/office/powerpoint/2010/main" val="153491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5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solidFill>
                  <a:srgbClr val="00B0F0"/>
                </a:solidFill>
                <a:latin typeface="Cooper Black" panose="0208090404030B020404" pitchFamily="18" charset="0"/>
              </a:rPr>
              <a:t>AGGREGATE QUERIES </a:t>
            </a:r>
            <a:endParaRPr lang="en-IN" sz="3200">
              <a:solidFill>
                <a:srgbClr val="00B0F0"/>
              </a:solidFill>
              <a:latin typeface="Cooper Black" panose="0208090404030B020404" pitchFamily="18" charset="0"/>
            </a:endParaRPr>
          </a:p>
        </p:txBody>
      </p:sp>
      <p:pic>
        <p:nvPicPr>
          <p:cNvPr id="5" name="Picture 4"/>
          <p:cNvPicPr>
            <a:picLocks noChangeAspect="1"/>
          </p:cNvPicPr>
          <p:nvPr/>
        </p:nvPicPr>
        <p:blipFill>
          <a:blip r:embed="rId5"/>
          <a:stretch>
            <a:fillRect/>
          </a:stretch>
        </p:blipFill>
        <p:spPr>
          <a:xfrm>
            <a:off x="6814381" y="1374761"/>
            <a:ext cx="5143500" cy="1485900"/>
          </a:xfrm>
          <a:prstGeom prst="rect">
            <a:avLst/>
          </a:prstGeom>
        </p:spPr>
      </p:pic>
      <p:cxnSp>
        <p:nvCxnSpPr>
          <p:cNvPr id="7" name="Straight Connector 6"/>
          <p:cNvCxnSpPr/>
          <p:nvPr/>
        </p:nvCxnSpPr>
        <p:spPr>
          <a:xfrm>
            <a:off x="6814381" y="1504060"/>
            <a:ext cx="0" cy="5187298"/>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p:cNvPicPr/>
          <p:nvPr/>
        </p:nvPicPr>
        <p:blipFill>
          <a:blip r:embed="rId6">
            <a:extLst>
              <a:ext uri="{28A0092B-C50C-407E-A947-70E740481C1C}">
                <a14:useLocalDpi xmlns:a14="http://schemas.microsoft.com/office/drawing/2010/main" val="0"/>
              </a:ext>
            </a:extLst>
          </a:blip>
          <a:stretch>
            <a:fillRect/>
          </a:stretch>
        </p:blipFill>
        <p:spPr>
          <a:xfrm>
            <a:off x="7776673" y="3589020"/>
            <a:ext cx="3469592" cy="2452643"/>
          </a:xfrm>
          <a:prstGeom prst="rect">
            <a:avLst/>
          </a:prstGeom>
        </p:spPr>
      </p:pic>
      <p:pic>
        <p:nvPicPr>
          <p:cNvPr id="11" name="Picture 10"/>
          <p:cNvPicPr>
            <a:picLocks noChangeAspect="1"/>
          </p:cNvPicPr>
          <p:nvPr/>
        </p:nvPicPr>
        <p:blipFill>
          <a:blip r:embed="rId7"/>
          <a:stretch>
            <a:fillRect/>
          </a:stretch>
        </p:blipFill>
        <p:spPr>
          <a:xfrm>
            <a:off x="205099" y="1504060"/>
            <a:ext cx="6267261" cy="1462623"/>
          </a:xfrm>
          <a:prstGeom prst="rect">
            <a:avLst/>
          </a:prstGeom>
        </p:spPr>
      </p:pic>
      <p:pic>
        <p:nvPicPr>
          <p:cNvPr id="12" name="Picture 11"/>
          <p:cNvPicPr/>
          <p:nvPr/>
        </p:nvPicPr>
        <p:blipFill>
          <a:blip r:embed="rId8">
            <a:extLst>
              <a:ext uri="{28A0092B-C50C-407E-A947-70E740481C1C}">
                <a14:useLocalDpi xmlns:a14="http://schemas.microsoft.com/office/drawing/2010/main" val="0"/>
              </a:ext>
            </a:extLst>
          </a:blip>
          <a:stretch>
            <a:fillRect/>
          </a:stretch>
        </p:blipFill>
        <p:spPr>
          <a:xfrm>
            <a:off x="821928" y="3371813"/>
            <a:ext cx="3510789" cy="2584605"/>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68661" y="6370637"/>
            <a:ext cx="487363" cy="487363"/>
          </a:xfrm>
          <a:prstGeom prst="rect">
            <a:avLst/>
          </a:prstGeom>
        </p:spPr>
      </p:pic>
    </p:spTree>
    <p:extLst>
      <p:ext uri="{BB962C8B-B14F-4D97-AF65-F5344CB8AC3E}">
        <p14:creationId xmlns:p14="http://schemas.microsoft.com/office/powerpoint/2010/main" val="20785971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06"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latin typeface="Cooper Black" panose="0208090404030B020404" pitchFamily="18" charset="0"/>
              </a:rPr>
              <a:t> </a:t>
            </a:r>
            <a:r>
              <a:rPr lang="en-US" sz="3200" smtClean="0">
                <a:solidFill>
                  <a:schemeClr val="accent2">
                    <a:lumMod val="75000"/>
                  </a:schemeClr>
                </a:solidFill>
                <a:latin typeface="Cooper Black" panose="0208090404030B020404" pitchFamily="18" charset="0"/>
              </a:rPr>
              <a:t>NESTED QUERIES </a:t>
            </a:r>
            <a:endParaRPr lang="en-IN" sz="3200">
              <a:solidFill>
                <a:schemeClr val="accent2">
                  <a:lumMod val="75000"/>
                </a:schemeClr>
              </a:solidFill>
              <a:latin typeface="Cooper Black" panose="0208090404030B020404" pitchFamily="18" charset="0"/>
            </a:endParaRPr>
          </a:p>
        </p:txBody>
      </p:sp>
      <p:pic>
        <p:nvPicPr>
          <p:cNvPr id="5" name="Picture 4"/>
          <p:cNvPicPr>
            <a:picLocks noChangeAspect="1"/>
          </p:cNvPicPr>
          <p:nvPr/>
        </p:nvPicPr>
        <p:blipFill>
          <a:blip r:embed="rId5"/>
          <a:stretch>
            <a:fillRect/>
          </a:stretch>
        </p:blipFill>
        <p:spPr>
          <a:xfrm>
            <a:off x="230692" y="1236693"/>
            <a:ext cx="5811186" cy="1382755"/>
          </a:xfrm>
          <a:prstGeom prst="rect">
            <a:avLst/>
          </a:prstGeom>
        </p:spPr>
      </p:pic>
      <p:cxnSp>
        <p:nvCxnSpPr>
          <p:cNvPr id="9" name="Straight Connector 8"/>
          <p:cNvCxnSpPr/>
          <p:nvPr/>
        </p:nvCxnSpPr>
        <p:spPr>
          <a:xfrm>
            <a:off x="5917231" y="1085316"/>
            <a:ext cx="34183" cy="5648770"/>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Picture 9"/>
          <p:cNvPicPr/>
          <p:nvPr/>
        </p:nvPicPr>
        <p:blipFill>
          <a:blip r:embed="rId6">
            <a:extLst>
              <a:ext uri="{28A0092B-C50C-407E-A947-70E740481C1C}">
                <a14:useLocalDpi xmlns:a14="http://schemas.microsoft.com/office/drawing/2010/main" val="0"/>
              </a:ext>
            </a:extLst>
          </a:blip>
          <a:stretch>
            <a:fillRect/>
          </a:stretch>
        </p:blipFill>
        <p:spPr>
          <a:xfrm>
            <a:off x="1185051" y="3007612"/>
            <a:ext cx="3019479" cy="3222272"/>
          </a:xfrm>
          <a:prstGeom prst="rect">
            <a:avLst/>
          </a:prstGeom>
        </p:spPr>
      </p:pic>
      <p:pic>
        <p:nvPicPr>
          <p:cNvPr id="11" name="Picture 10"/>
          <p:cNvPicPr>
            <a:picLocks noChangeAspect="1"/>
          </p:cNvPicPr>
          <p:nvPr/>
        </p:nvPicPr>
        <p:blipFill>
          <a:blip r:embed="rId7"/>
          <a:stretch>
            <a:fillRect/>
          </a:stretch>
        </p:blipFill>
        <p:spPr>
          <a:xfrm>
            <a:off x="6011966" y="1341094"/>
            <a:ext cx="6003387" cy="1082700"/>
          </a:xfrm>
          <a:prstGeom prst="rect">
            <a:avLst/>
          </a:prstGeom>
        </p:spPr>
      </p:pic>
      <p:pic>
        <p:nvPicPr>
          <p:cNvPr id="12" name="Picture 11"/>
          <p:cNvPicPr/>
          <p:nvPr/>
        </p:nvPicPr>
        <p:blipFill>
          <a:blip r:embed="rId8">
            <a:extLst>
              <a:ext uri="{28A0092B-C50C-407E-A947-70E740481C1C}">
                <a14:useLocalDpi xmlns:a14="http://schemas.microsoft.com/office/drawing/2010/main" val="0"/>
              </a:ext>
            </a:extLst>
          </a:blip>
          <a:stretch>
            <a:fillRect/>
          </a:stretch>
        </p:blipFill>
        <p:spPr>
          <a:xfrm>
            <a:off x="6737387" y="3134042"/>
            <a:ext cx="3679936" cy="839752"/>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7953" y="6246723"/>
            <a:ext cx="487363" cy="487363"/>
          </a:xfrm>
          <a:prstGeom prst="rect">
            <a:avLst/>
          </a:prstGeom>
        </p:spPr>
      </p:pic>
    </p:spTree>
    <p:extLst>
      <p:ext uri="{BB962C8B-B14F-4D97-AF65-F5344CB8AC3E}">
        <p14:creationId xmlns:p14="http://schemas.microsoft.com/office/powerpoint/2010/main" val="39271700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01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solidFill>
                  <a:schemeClr val="accent6">
                    <a:lumMod val="75000"/>
                  </a:schemeClr>
                </a:solidFill>
                <a:latin typeface="Cooper Black" panose="0208090404030B020404" pitchFamily="18" charset="0"/>
              </a:rPr>
              <a:t>INNER JOIN QUERY</a:t>
            </a:r>
            <a:endParaRPr lang="en-IN" sz="3200">
              <a:solidFill>
                <a:schemeClr val="accent6">
                  <a:lumMod val="75000"/>
                </a:schemeClr>
              </a:solidFill>
              <a:latin typeface="Cooper Black" panose="0208090404030B020404" pitchFamily="18" charset="0"/>
            </a:endParaRPr>
          </a:p>
        </p:txBody>
      </p:sp>
      <p:pic>
        <p:nvPicPr>
          <p:cNvPr id="5" name="Picture 4"/>
          <p:cNvPicPr>
            <a:picLocks noChangeAspect="1"/>
          </p:cNvPicPr>
          <p:nvPr/>
        </p:nvPicPr>
        <p:blipFill>
          <a:blip r:embed="rId5"/>
          <a:stretch>
            <a:fillRect/>
          </a:stretch>
        </p:blipFill>
        <p:spPr>
          <a:xfrm>
            <a:off x="602034" y="1182546"/>
            <a:ext cx="7296150" cy="2571750"/>
          </a:xfrm>
          <a:prstGeom prst="rect">
            <a:avLst/>
          </a:prstGeom>
        </p:spPr>
      </p:pic>
      <p:pic>
        <p:nvPicPr>
          <p:cNvPr id="8" name="Picture 7"/>
          <p:cNvPicPr/>
          <p:nvPr/>
        </p:nvPicPr>
        <p:blipFill>
          <a:blip r:embed="rId6">
            <a:extLst>
              <a:ext uri="{28A0092B-C50C-407E-A947-70E740481C1C}">
                <a14:useLocalDpi xmlns:a14="http://schemas.microsoft.com/office/drawing/2010/main" val="0"/>
              </a:ext>
            </a:extLst>
          </a:blip>
          <a:stretch>
            <a:fillRect/>
          </a:stretch>
        </p:blipFill>
        <p:spPr>
          <a:xfrm>
            <a:off x="3008121" y="4352917"/>
            <a:ext cx="5682952" cy="1936788"/>
          </a:xfrm>
          <a:prstGeom prst="rect">
            <a:avLst/>
          </a:prstGeom>
        </p:spPr>
      </p:pic>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8662" y="6289705"/>
            <a:ext cx="487363" cy="487363"/>
          </a:xfrm>
          <a:prstGeom prst="rect">
            <a:avLst/>
          </a:prstGeom>
        </p:spPr>
      </p:pic>
    </p:spTree>
    <p:extLst>
      <p:ext uri="{BB962C8B-B14F-4D97-AF65-F5344CB8AC3E}">
        <p14:creationId xmlns:p14="http://schemas.microsoft.com/office/powerpoint/2010/main" val="211271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0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solidFill>
                  <a:srgbClr val="002060"/>
                </a:solidFill>
                <a:latin typeface="Cooper Black" panose="0208090404030B020404" pitchFamily="18" charset="0"/>
              </a:rPr>
              <a:t>FULL OUTER JOIN QUERY </a:t>
            </a:r>
            <a:endParaRPr lang="en-IN" sz="3200">
              <a:solidFill>
                <a:srgbClr val="002060"/>
              </a:solidFill>
              <a:latin typeface="Cooper Black" panose="0208090404030B020404" pitchFamily="18" charset="0"/>
            </a:endParaRPr>
          </a:p>
        </p:txBody>
      </p:sp>
      <p:pic>
        <p:nvPicPr>
          <p:cNvPr id="5" name="Picture 4"/>
          <p:cNvPicPr>
            <a:picLocks noChangeAspect="1"/>
          </p:cNvPicPr>
          <p:nvPr/>
        </p:nvPicPr>
        <p:blipFill>
          <a:blip r:embed="rId5"/>
          <a:stretch>
            <a:fillRect/>
          </a:stretch>
        </p:blipFill>
        <p:spPr>
          <a:xfrm>
            <a:off x="373566" y="1003519"/>
            <a:ext cx="7667625" cy="2457450"/>
          </a:xfrm>
          <a:prstGeom prst="rect">
            <a:avLst/>
          </a:prstGeom>
        </p:spPr>
      </p:pic>
      <p:pic>
        <p:nvPicPr>
          <p:cNvPr id="6" name="Picture 5"/>
          <p:cNvPicPr/>
          <p:nvPr/>
        </p:nvPicPr>
        <p:blipFill>
          <a:blip r:embed="rId6">
            <a:extLst>
              <a:ext uri="{28A0092B-C50C-407E-A947-70E740481C1C}">
                <a14:useLocalDpi xmlns:a14="http://schemas.microsoft.com/office/drawing/2010/main" val="0"/>
              </a:ext>
            </a:extLst>
          </a:blip>
          <a:stretch>
            <a:fillRect/>
          </a:stretch>
        </p:blipFill>
        <p:spPr>
          <a:xfrm>
            <a:off x="3574188" y="3743907"/>
            <a:ext cx="4089928" cy="2614164"/>
          </a:xfrm>
          <a:prstGeom prst="rect">
            <a:avLst/>
          </a:prstGeom>
        </p:spPr>
      </p:pic>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11390" y="6358071"/>
            <a:ext cx="487363" cy="487363"/>
          </a:xfrm>
          <a:prstGeom prst="rect">
            <a:avLst/>
          </a:prstGeom>
        </p:spPr>
      </p:pic>
    </p:spTree>
    <p:extLst>
      <p:ext uri="{BB962C8B-B14F-4D97-AF65-F5344CB8AC3E}">
        <p14:creationId xmlns:p14="http://schemas.microsoft.com/office/powerpoint/2010/main" val="2293613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solidFill>
                  <a:srgbClr val="FF0000"/>
                </a:solidFill>
                <a:latin typeface="Cooper Black" panose="0208090404030B020404" pitchFamily="18" charset="0"/>
              </a:rPr>
              <a:t>CORRELATED-NESTED QUERY</a:t>
            </a:r>
            <a:r>
              <a:rPr lang="en-US" sz="3200" smtClean="0">
                <a:latin typeface="Cooper Black" panose="0208090404030B020404" pitchFamily="18" charset="0"/>
              </a:rPr>
              <a:t> </a:t>
            </a:r>
            <a:endParaRPr lang="en-IN" sz="3200">
              <a:latin typeface="Cooper Black" panose="0208090404030B020404" pitchFamily="18" charset="0"/>
            </a:endParaRPr>
          </a:p>
        </p:txBody>
      </p:sp>
      <p:sp>
        <p:nvSpPr>
          <p:cNvPr id="5" name="Rectangle 4"/>
          <p:cNvSpPr/>
          <p:nvPr/>
        </p:nvSpPr>
        <p:spPr>
          <a:xfrm>
            <a:off x="227888" y="1003519"/>
            <a:ext cx="11753316" cy="646331"/>
          </a:xfrm>
          <a:prstGeom prst="rect">
            <a:avLst/>
          </a:prstGeom>
        </p:spPr>
        <p:txBody>
          <a:bodyPr wrap="square">
            <a:spAutoFit/>
          </a:bodyPr>
          <a:lstStyle/>
          <a:p>
            <a:r>
              <a:rPr lang="en-US" smtClean="0">
                <a:solidFill>
                  <a:srgbClr val="00B050"/>
                </a:solidFill>
                <a:latin typeface="Arial Black" panose="020B0A04020102020204" pitchFamily="34" charset="0"/>
              </a:rPr>
              <a:t>A </a:t>
            </a:r>
            <a:r>
              <a:rPr lang="en-US">
                <a:solidFill>
                  <a:srgbClr val="00B050"/>
                </a:solidFill>
                <a:latin typeface="Arial Black" panose="020B0A04020102020204" pitchFamily="34" charset="0"/>
              </a:rPr>
              <a:t>correlated nested query (or correlated </a:t>
            </a:r>
            <a:r>
              <a:rPr lang="en-US" smtClean="0">
                <a:solidFill>
                  <a:srgbClr val="00B050"/>
                </a:solidFill>
                <a:latin typeface="Arial Black" panose="020B0A04020102020204" pitchFamily="34" charset="0"/>
              </a:rPr>
              <a:t>sub-query</a:t>
            </a:r>
            <a:r>
              <a:rPr lang="en-US">
                <a:solidFill>
                  <a:srgbClr val="00B050"/>
                </a:solidFill>
                <a:latin typeface="Arial Black" panose="020B0A04020102020204" pitchFamily="34" charset="0"/>
              </a:rPr>
              <a:t>) is a </a:t>
            </a:r>
            <a:r>
              <a:rPr lang="en-US" smtClean="0">
                <a:solidFill>
                  <a:srgbClr val="00B050"/>
                </a:solidFill>
                <a:latin typeface="Arial Black" panose="020B0A04020102020204" pitchFamily="34" charset="0"/>
              </a:rPr>
              <a:t>sub-query </a:t>
            </a:r>
            <a:r>
              <a:rPr lang="en-US">
                <a:solidFill>
                  <a:srgbClr val="00B050"/>
                </a:solidFill>
                <a:latin typeface="Arial Black" panose="020B0A04020102020204" pitchFamily="34" charset="0"/>
              </a:rPr>
              <a:t>that has a different result depending on values in the row of the outer query for which the </a:t>
            </a:r>
            <a:r>
              <a:rPr lang="en-US" smtClean="0">
                <a:solidFill>
                  <a:srgbClr val="00B050"/>
                </a:solidFill>
                <a:latin typeface="Arial Black" panose="020B0A04020102020204" pitchFamily="34" charset="0"/>
              </a:rPr>
              <a:t>sub-query </a:t>
            </a:r>
            <a:r>
              <a:rPr lang="en-US">
                <a:solidFill>
                  <a:srgbClr val="00B050"/>
                </a:solidFill>
                <a:latin typeface="Arial Black" panose="020B0A04020102020204" pitchFamily="34" charset="0"/>
              </a:rPr>
              <a:t>executes.</a:t>
            </a:r>
            <a:endParaRPr lang="en-IN">
              <a:solidFill>
                <a:srgbClr val="00B050"/>
              </a:solidFill>
              <a:latin typeface="Arial Black" panose="020B0A04020102020204" pitchFamily="34" charset="0"/>
            </a:endParaRPr>
          </a:p>
        </p:txBody>
      </p:sp>
      <p:sp>
        <p:nvSpPr>
          <p:cNvPr id="6" name="TextBox 5"/>
          <p:cNvSpPr txBox="1"/>
          <p:nvPr/>
        </p:nvSpPr>
        <p:spPr>
          <a:xfrm>
            <a:off x="227888" y="1801054"/>
            <a:ext cx="10955708" cy="369332"/>
          </a:xfrm>
          <a:prstGeom prst="rect">
            <a:avLst/>
          </a:prstGeom>
          <a:noFill/>
        </p:spPr>
        <p:txBody>
          <a:bodyPr wrap="square" rtlCol="0">
            <a:spAutoFit/>
          </a:bodyPr>
          <a:lstStyle/>
          <a:p>
            <a:r>
              <a:rPr lang="en-US" smtClean="0">
                <a:solidFill>
                  <a:srgbClr val="0070C0"/>
                </a:solidFill>
                <a:latin typeface="Berlin Sans FB Demi" panose="020E0802020502020306" pitchFamily="34" charset="0"/>
              </a:rPr>
              <a:t>Displaying the employee id, employee name and salary of the employee with highest salary </a:t>
            </a:r>
            <a:endParaRPr lang="en-IN">
              <a:solidFill>
                <a:srgbClr val="0070C0"/>
              </a:solidFill>
              <a:latin typeface="Berlin Sans FB Demi" panose="020E0802020502020306" pitchFamily="34" charset="0"/>
            </a:endParaRPr>
          </a:p>
        </p:txBody>
      </p:sp>
      <p:sp>
        <p:nvSpPr>
          <p:cNvPr id="7" name="Rectangle 6"/>
          <p:cNvSpPr/>
          <p:nvPr/>
        </p:nvSpPr>
        <p:spPr>
          <a:xfrm>
            <a:off x="620994" y="2504124"/>
            <a:ext cx="6096000" cy="1754326"/>
          </a:xfrm>
          <a:prstGeom prst="rect">
            <a:avLst/>
          </a:prstGeom>
        </p:spPr>
        <p:txBody>
          <a:bodyPr>
            <a:spAutoFit/>
          </a:bodyPr>
          <a:lstStyle/>
          <a:p>
            <a:r>
              <a:rPr lang="en-IN">
                <a:solidFill>
                  <a:srgbClr val="0000FF"/>
                </a:solidFill>
                <a:latin typeface="Consolas" panose="020B0609020204030204" pitchFamily="49" charset="0"/>
              </a:rPr>
              <a:t>SELECT</a:t>
            </a:r>
            <a:r>
              <a:rPr lang="en-IN">
                <a:solidFill>
                  <a:prstClr val="black"/>
                </a:solidFill>
                <a:latin typeface="Consolas" panose="020B0609020204030204" pitchFamily="49" charset="0"/>
              </a:rPr>
              <a:t> t1</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emp_id</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t2</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ename</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t1</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net_pay</a:t>
            </a:r>
          </a:p>
          <a:p>
            <a:r>
              <a:rPr lang="en-IN">
                <a:solidFill>
                  <a:srgbClr val="0000FF"/>
                </a:solidFill>
                <a:latin typeface="Consolas" panose="020B0609020204030204" pitchFamily="49" charset="0"/>
              </a:rPr>
              <a:t>FROM</a:t>
            </a:r>
            <a:r>
              <a:rPr lang="en-IN">
                <a:solidFill>
                  <a:prstClr val="black"/>
                </a:solidFill>
                <a:latin typeface="Consolas" panose="020B0609020204030204" pitchFamily="49" charset="0"/>
              </a:rPr>
              <a:t> employee </a:t>
            </a:r>
            <a:r>
              <a:rPr lang="en-IN">
                <a:solidFill>
                  <a:srgbClr val="0000FF"/>
                </a:solidFill>
                <a:latin typeface="Consolas" panose="020B0609020204030204" pitchFamily="49" charset="0"/>
              </a:rPr>
              <a:t>as</a:t>
            </a:r>
            <a:r>
              <a:rPr lang="en-IN">
                <a:solidFill>
                  <a:prstClr val="black"/>
                </a:solidFill>
                <a:latin typeface="Consolas" panose="020B0609020204030204" pitchFamily="49" charset="0"/>
              </a:rPr>
              <a:t> t2</a:t>
            </a:r>
          </a:p>
          <a:p>
            <a:r>
              <a:rPr lang="en-US">
                <a:solidFill>
                  <a:srgbClr val="808080"/>
                </a:solidFill>
                <a:latin typeface="Consolas" panose="020B0609020204030204" pitchFamily="49" charset="0"/>
              </a:rPr>
              <a:t>INNER</a:t>
            </a:r>
            <a:r>
              <a:rPr lang="en-US">
                <a:solidFill>
                  <a:prstClr val="black"/>
                </a:solidFill>
                <a:latin typeface="Consolas" panose="020B0609020204030204" pitchFamily="49" charset="0"/>
              </a:rPr>
              <a:t> </a:t>
            </a:r>
            <a:r>
              <a:rPr lang="en-US">
                <a:solidFill>
                  <a:srgbClr val="808080"/>
                </a:solidFill>
                <a:latin typeface="Consolas" panose="020B0609020204030204" pitchFamily="49" charset="0"/>
              </a:rPr>
              <a:t>JOIN</a:t>
            </a:r>
            <a:r>
              <a:rPr lang="en-US">
                <a:solidFill>
                  <a:prstClr val="black"/>
                </a:solidFill>
                <a:latin typeface="Consolas" panose="020B0609020204030204" pitchFamily="49" charset="0"/>
              </a:rPr>
              <a:t>  salary </a:t>
            </a:r>
            <a:r>
              <a:rPr lang="en-US">
                <a:solidFill>
                  <a:srgbClr val="0000FF"/>
                </a:solidFill>
                <a:latin typeface="Consolas" panose="020B0609020204030204" pitchFamily="49" charset="0"/>
              </a:rPr>
              <a:t>as</a:t>
            </a:r>
            <a:r>
              <a:rPr lang="en-US">
                <a:solidFill>
                  <a:prstClr val="black"/>
                </a:solidFill>
                <a:latin typeface="Consolas" panose="020B0609020204030204" pitchFamily="49" charset="0"/>
              </a:rPr>
              <a:t> t1</a:t>
            </a:r>
          </a:p>
          <a:p>
            <a:r>
              <a:rPr lang="en-IN">
                <a:solidFill>
                  <a:srgbClr val="0000FF"/>
                </a:solidFill>
                <a:latin typeface="Consolas" panose="020B0609020204030204" pitchFamily="49" charset="0"/>
              </a:rPr>
              <a:t>ON</a:t>
            </a:r>
            <a:r>
              <a:rPr lang="en-IN">
                <a:solidFill>
                  <a:prstClr val="black"/>
                </a:solidFill>
                <a:latin typeface="Consolas" panose="020B0609020204030204" pitchFamily="49" charset="0"/>
              </a:rPr>
              <a:t> t1</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emp_id </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t2</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e_id</a:t>
            </a:r>
          </a:p>
          <a:p>
            <a:r>
              <a:rPr lang="en-IN">
                <a:solidFill>
                  <a:srgbClr val="0000FF"/>
                </a:solidFill>
                <a:latin typeface="Consolas" panose="020B0609020204030204" pitchFamily="49" charset="0"/>
              </a:rPr>
              <a:t>WHERE</a:t>
            </a:r>
            <a:r>
              <a:rPr lang="en-IN">
                <a:solidFill>
                  <a:prstClr val="black"/>
                </a:solidFill>
                <a:latin typeface="Consolas" panose="020B0609020204030204" pitchFamily="49" charset="0"/>
              </a:rPr>
              <a:t> t1</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net_pay </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r>
              <a:rPr lang="en-IN">
                <a:solidFill>
                  <a:srgbClr val="808080"/>
                </a:solidFill>
                <a:latin typeface="Consolas" panose="020B0609020204030204" pitchFamily="49" charset="0"/>
              </a:rPr>
              <a:t>(</a:t>
            </a:r>
            <a:r>
              <a:rPr lang="en-IN">
                <a:solidFill>
                  <a:srgbClr val="0000FF"/>
                </a:solidFill>
                <a:latin typeface="Consolas" panose="020B0609020204030204" pitchFamily="49" charset="0"/>
              </a:rPr>
              <a:t>SELECT</a:t>
            </a:r>
            <a:r>
              <a:rPr lang="en-IN">
                <a:solidFill>
                  <a:prstClr val="black"/>
                </a:solidFill>
                <a:latin typeface="Consolas" panose="020B0609020204030204" pitchFamily="49" charset="0"/>
              </a:rPr>
              <a:t> </a:t>
            </a:r>
            <a:r>
              <a:rPr lang="en-IN">
                <a:solidFill>
                  <a:srgbClr val="FF00FF"/>
                </a:solidFill>
                <a:latin typeface="Consolas" panose="020B0609020204030204" pitchFamily="49" charset="0"/>
              </a:rPr>
              <a:t>max</a:t>
            </a:r>
            <a:r>
              <a:rPr lang="en-IN">
                <a:solidFill>
                  <a:srgbClr val="808080"/>
                </a:solidFill>
                <a:latin typeface="Consolas" panose="020B0609020204030204" pitchFamily="49" charset="0"/>
              </a:rPr>
              <a:t>(</a:t>
            </a:r>
            <a:r>
              <a:rPr lang="en-IN" err="1">
                <a:solidFill>
                  <a:prstClr val="black"/>
                </a:solidFill>
                <a:latin typeface="Consolas" panose="020B0609020204030204" pitchFamily="49" charset="0"/>
              </a:rPr>
              <a:t>net_pay</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a:t>
            </a:r>
            <a:r>
              <a:rPr lang="en-IN">
                <a:solidFill>
                  <a:srgbClr val="0000FF"/>
                </a:solidFill>
                <a:latin typeface="Consolas" panose="020B0609020204030204" pitchFamily="49" charset="0"/>
              </a:rPr>
              <a:t>from</a:t>
            </a:r>
            <a:r>
              <a:rPr lang="en-IN">
                <a:solidFill>
                  <a:prstClr val="black"/>
                </a:solidFill>
                <a:latin typeface="Consolas" panose="020B0609020204030204" pitchFamily="49" charset="0"/>
              </a:rPr>
              <a:t> salary</a:t>
            </a:r>
            <a:r>
              <a:rPr lang="en-IN">
                <a:solidFill>
                  <a:srgbClr val="808080"/>
                </a:solidFill>
                <a:latin typeface="Consolas" panose="020B0609020204030204" pitchFamily="49" charset="0"/>
              </a:rPr>
              <a:t>)</a:t>
            </a:r>
          </a:p>
        </p:txBody>
      </p:sp>
      <p:pic>
        <p:nvPicPr>
          <p:cNvPr id="8" name="Picture 7"/>
          <p:cNvPicPr>
            <a:picLocks noChangeAspect="1"/>
          </p:cNvPicPr>
          <p:nvPr/>
        </p:nvPicPr>
        <p:blipFill>
          <a:blip r:embed="rId5"/>
          <a:stretch>
            <a:fillRect/>
          </a:stretch>
        </p:blipFill>
        <p:spPr>
          <a:xfrm>
            <a:off x="620994" y="4687614"/>
            <a:ext cx="3267342" cy="917793"/>
          </a:xfrm>
          <a:prstGeom prst="rect">
            <a:avLst/>
          </a:prstGeom>
        </p:spPr>
      </p:pic>
      <p:sp>
        <p:nvSpPr>
          <p:cNvPr id="9" name="TextBox 8"/>
          <p:cNvSpPr txBox="1"/>
          <p:nvPr/>
        </p:nvSpPr>
        <p:spPr>
          <a:xfrm>
            <a:off x="6973369" y="2760292"/>
            <a:ext cx="4648912" cy="2215991"/>
          </a:xfrm>
          <a:prstGeom prst="rect">
            <a:avLst/>
          </a:prstGeom>
          <a:noFill/>
        </p:spPr>
        <p:txBody>
          <a:bodyPr wrap="square" rtlCol="0">
            <a:spAutoFit/>
          </a:bodyPr>
          <a:lstStyle/>
          <a:p>
            <a:r>
              <a:rPr lang="en-US" sz="2400" b="1" smtClean="0">
                <a:solidFill>
                  <a:schemeClr val="accent2">
                    <a:lumMod val="75000"/>
                  </a:schemeClr>
                </a:solidFill>
                <a:latin typeface="Cooper Black" panose="0208090404030B020404" pitchFamily="18" charset="0"/>
              </a:rPr>
              <a:t>FUNCTIONALITIES USED:</a:t>
            </a:r>
          </a:p>
          <a:p>
            <a:endParaRPr lang="en-US" sz="2400" b="1" smtClean="0">
              <a:latin typeface="Cooper Black" panose="0208090404030B020404" pitchFamily="18" charset="0"/>
            </a:endParaRPr>
          </a:p>
          <a:p>
            <a:pPr marL="342900" indent="-342900">
              <a:buAutoNum type="arabicPeriod"/>
            </a:pPr>
            <a:r>
              <a:rPr lang="en-US" sz="2400" b="1" smtClean="0">
                <a:solidFill>
                  <a:srgbClr val="7030A0"/>
                </a:solidFill>
                <a:latin typeface="Cooper Black" panose="0208090404030B020404" pitchFamily="18" charset="0"/>
              </a:rPr>
              <a:t>Correlated sub-query</a:t>
            </a:r>
          </a:p>
          <a:p>
            <a:pPr marL="342900" indent="-342900">
              <a:buAutoNum type="arabicPeriod"/>
            </a:pPr>
            <a:r>
              <a:rPr lang="en-US" sz="2400" b="1" smtClean="0">
                <a:solidFill>
                  <a:srgbClr val="7030A0"/>
                </a:solidFill>
                <a:latin typeface="Cooper Black" panose="0208090404030B020404" pitchFamily="18" charset="0"/>
              </a:rPr>
              <a:t>Nested query</a:t>
            </a:r>
          </a:p>
          <a:p>
            <a:pPr marL="342900" indent="-342900">
              <a:buAutoNum type="arabicPeriod"/>
            </a:pPr>
            <a:r>
              <a:rPr lang="en-US" sz="2400" b="1" smtClean="0">
                <a:solidFill>
                  <a:srgbClr val="7030A0"/>
                </a:solidFill>
                <a:latin typeface="Cooper Black" panose="0208090404030B020404" pitchFamily="18" charset="0"/>
              </a:rPr>
              <a:t>Inner join</a:t>
            </a:r>
          </a:p>
          <a:p>
            <a:pPr marL="342900" indent="-342900">
              <a:buAutoNum type="arabicPeriod"/>
            </a:pPr>
            <a:endParaRPr lang="en-IN"/>
          </a:p>
        </p:txBody>
      </p:sp>
      <p:pic>
        <p:nvPicPr>
          <p:cNvPr id="10"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2281" y="6295194"/>
            <a:ext cx="487363" cy="487363"/>
          </a:xfrm>
          <a:prstGeom prst="rect">
            <a:avLst/>
          </a:prstGeom>
        </p:spPr>
      </p:pic>
    </p:spTree>
    <p:extLst>
      <p:ext uri="{BB962C8B-B14F-4D97-AF65-F5344CB8AC3E}">
        <p14:creationId xmlns:p14="http://schemas.microsoft.com/office/powerpoint/2010/main" val="90454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50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777667" y="418744"/>
            <a:ext cx="10468598" cy="584775"/>
          </a:xfrm>
          <a:prstGeom prst="rect">
            <a:avLst/>
          </a:prstGeom>
          <a:noFill/>
        </p:spPr>
        <p:txBody>
          <a:bodyPr wrap="square" rtlCol="0">
            <a:spAutoFit/>
          </a:bodyPr>
          <a:lstStyle/>
          <a:p>
            <a:pPr algn="ctr"/>
            <a:r>
              <a:rPr lang="en-US" sz="3200" smtClean="0">
                <a:solidFill>
                  <a:srgbClr val="C00000"/>
                </a:solidFill>
                <a:latin typeface="Cooper Black" panose="0208090404030B020404" pitchFamily="18" charset="0"/>
              </a:rPr>
              <a:t>TRIGGER-1 </a:t>
            </a:r>
            <a:endParaRPr lang="en-IN" sz="3200">
              <a:solidFill>
                <a:srgbClr val="C00000"/>
              </a:solidFill>
              <a:latin typeface="Cooper Black" panose="0208090404030B020404" pitchFamily="18" charset="0"/>
            </a:endParaRPr>
          </a:p>
        </p:txBody>
      </p:sp>
      <p:pic>
        <p:nvPicPr>
          <p:cNvPr id="5" name="Picture 4"/>
          <p:cNvPicPr>
            <a:picLocks noChangeAspect="1"/>
          </p:cNvPicPr>
          <p:nvPr/>
        </p:nvPicPr>
        <p:blipFill>
          <a:blip r:embed="rId5"/>
          <a:stretch>
            <a:fillRect/>
          </a:stretch>
        </p:blipFill>
        <p:spPr>
          <a:xfrm>
            <a:off x="421460" y="1687882"/>
            <a:ext cx="6637392" cy="3092324"/>
          </a:xfrm>
          <a:prstGeom prst="rect">
            <a:avLst/>
          </a:prstGeom>
        </p:spPr>
      </p:pic>
      <p:cxnSp>
        <p:nvCxnSpPr>
          <p:cNvPr id="7" name="Straight Connector 6"/>
          <p:cNvCxnSpPr/>
          <p:nvPr/>
        </p:nvCxnSpPr>
        <p:spPr>
          <a:xfrm>
            <a:off x="7152855" y="1003519"/>
            <a:ext cx="0" cy="5756204"/>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p:cNvPicPr/>
          <p:nvPr/>
        </p:nvPicPr>
        <p:blipFill>
          <a:blip r:embed="rId6">
            <a:extLst>
              <a:ext uri="{28A0092B-C50C-407E-A947-70E740481C1C}">
                <a14:useLocalDpi xmlns:a14="http://schemas.microsoft.com/office/drawing/2010/main" val="0"/>
              </a:ext>
            </a:extLst>
          </a:blip>
          <a:stretch>
            <a:fillRect/>
          </a:stretch>
        </p:blipFill>
        <p:spPr>
          <a:xfrm>
            <a:off x="7246859" y="1711233"/>
            <a:ext cx="4601346" cy="2313836"/>
          </a:xfrm>
          <a:prstGeom prst="rect">
            <a:avLst/>
          </a:prstGeom>
        </p:spPr>
      </p:pic>
      <p:sp>
        <p:nvSpPr>
          <p:cNvPr id="10" name="TextBox 9"/>
          <p:cNvSpPr txBox="1"/>
          <p:nvPr/>
        </p:nvSpPr>
        <p:spPr>
          <a:xfrm>
            <a:off x="529839" y="5195843"/>
            <a:ext cx="4572000" cy="1015663"/>
          </a:xfrm>
          <a:prstGeom prst="rect">
            <a:avLst/>
          </a:prstGeom>
          <a:noFill/>
        </p:spPr>
        <p:txBody>
          <a:bodyPr wrap="square" rtlCol="0">
            <a:spAutoFit/>
          </a:bodyPr>
          <a:lstStyle/>
          <a:p>
            <a:r>
              <a:rPr lang="en-US" sz="2000" smtClean="0">
                <a:solidFill>
                  <a:srgbClr val="002060"/>
                </a:solidFill>
                <a:latin typeface="Cooper Black" panose="0208090404030B020404" pitchFamily="18" charset="0"/>
              </a:rPr>
              <a:t>An insert query is executed after creating the trigger tg1 to test its function.</a:t>
            </a:r>
            <a:endParaRPr lang="en-IN" sz="2000">
              <a:solidFill>
                <a:srgbClr val="002060"/>
              </a:solidFill>
              <a:latin typeface="Cooper Black" panose="0208090404030B020404" pitchFamily="18" charset="0"/>
            </a:endParaRPr>
          </a:p>
        </p:txBody>
      </p:sp>
      <p:sp>
        <p:nvSpPr>
          <p:cNvPr id="11" name="TextBox 10"/>
          <p:cNvSpPr txBox="1"/>
          <p:nvPr/>
        </p:nvSpPr>
        <p:spPr>
          <a:xfrm>
            <a:off x="7332292" y="4780206"/>
            <a:ext cx="4324172" cy="1015663"/>
          </a:xfrm>
          <a:prstGeom prst="rect">
            <a:avLst/>
          </a:prstGeom>
          <a:noFill/>
        </p:spPr>
        <p:txBody>
          <a:bodyPr wrap="square" rtlCol="0">
            <a:spAutoFit/>
          </a:bodyPr>
          <a:lstStyle/>
          <a:p>
            <a:r>
              <a:rPr lang="en-US" sz="2000" smtClean="0">
                <a:solidFill>
                  <a:srgbClr val="FF0000"/>
                </a:solidFill>
                <a:latin typeface="Cooper Black" panose="0208090404030B020404" pitchFamily="18" charset="0"/>
              </a:rPr>
              <a:t>The above table automatically gets displayed once the insert query is executed</a:t>
            </a:r>
            <a:endParaRPr lang="en-IN" sz="2000">
              <a:solidFill>
                <a:srgbClr val="FF0000"/>
              </a:solidFill>
              <a:latin typeface="Cooper Black" panose="0208090404030B020404" pitchFamily="18" charset="0"/>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04523" y="6211506"/>
            <a:ext cx="487363" cy="487363"/>
          </a:xfrm>
          <a:prstGeom prst="rect">
            <a:avLst/>
          </a:prstGeom>
        </p:spPr>
      </p:pic>
    </p:spTree>
    <p:extLst>
      <p:ext uri="{BB962C8B-B14F-4D97-AF65-F5344CB8AC3E}">
        <p14:creationId xmlns:p14="http://schemas.microsoft.com/office/powerpoint/2010/main" val="1471204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5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0D9B4E-C292-45AA-8116-562703040382}"/>
              </a:ext>
            </a:extLst>
          </p:cNvPr>
          <p:cNvSpPr>
            <a:spLocks noGrp="1"/>
          </p:cNvSpPr>
          <p:nvPr>
            <p:ph type="title"/>
          </p:nvPr>
        </p:nvSpPr>
        <p:spPr>
          <a:xfrm>
            <a:off x="2257214" y="2694018"/>
            <a:ext cx="5406902" cy="1469965"/>
          </a:xfrm>
        </p:spPr>
        <p:txBody>
          <a:bodyPr anchor="ctr">
            <a:normAutofit/>
          </a:bodyPr>
          <a:lstStyle/>
          <a:p>
            <a:r>
              <a:rPr lang="en-US" smtClean="0">
                <a:latin typeface="Franklin Gothic Book" panose="020B0503020102020204" pitchFamily="34" charset="0"/>
                <a:cs typeface="Segoe UI" panose="020B0502040204020203" pitchFamily="34" charset="0"/>
              </a:rPr>
              <a:t> </a:t>
            </a:r>
            <a:endParaRPr lang="en-US">
              <a:latin typeface="Franklin Gothic Book" panose="020B0503020102020204" pitchFamily="34" charset="0"/>
              <a:cs typeface="Segoe UI" panose="020B0502040204020203" pitchFamily="34" charset="0"/>
            </a:endParaRPr>
          </a:p>
        </p:txBody>
      </p:sp>
      <p:sp>
        <p:nvSpPr>
          <p:cNvPr id="3" name="Content Placeholder 2">
            <a:extLst>
              <a:ext uri="{FF2B5EF4-FFF2-40B4-BE49-F238E27FC236}">
                <a16:creationId xmlns:a16="http://schemas.microsoft.com/office/drawing/2014/main" xmlns="" id="{81072FAC-EEE9-4F26-A784-BC07EACCBE9F}"/>
              </a:ext>
            </a:extLst>
          </p:cNvPr>
          <p:cNvSpPr>
            <a:spLocks noGrp="1"/>
          </p:cNvSpPr>
          <p:nvPr>
            <p:ph idx="1"/>
          </p:nvPr>
        </p:nvSpPr>
        <p:spPr>
          <a:xfrm>
            <a:off x="2257215" y="4352917"/>
            <a:ext cx="5406902" cy="1688746"/>
          </a:xfrm>
        </p:spPr>
        <p:txBody>
          <a:bodyPr vert="horz" lIns="91440" tIns="45720" rIns="91440" bIns="45720" rtlCol="0" anchor="t">
            <a:normAutofit/>
          </a:bodyPr>
          <a:lstStyle/>
          <a:p>
            <a:pPr marL="0" indent="0">
              <a:buNone/>
            </a:pPr>
            <a:r>
              <a:rPr lang="en-US" sz="2000" smtClean="0">
                <a:latin typeface="Segoe UI" panose="020B0502040204020203" pitchFamily="34" charset="0"/>
                <a:cs typeface="Segoe UI" panose="020B0502040204020203" pitchFamily="34" charset="0"/>
              </a:rPr>
              <a:t> </a:t>
            </a:r>
            <a:endParaRPr lang="en-US" sz="2000">
              <a:latin typeface="Segoe UI" panose="020B0502040204020203" pitchFamily="34" charset="0"/>
              <a:cs typeface="Segoe UI" panose="020B0502040204020203" pitchFamily="34" charset="0"/>
            </a:endParaRPr>
          </a:p>
        </p:txBody>
      </p:sp>
      <p:sp>
        <p:nvSpPr>
          <p:cNvPr id="4" name="TextBox 3"/>
          <p:cNvSpPr txBox="1"/>
          <p:nvPr/>
        </p:nvSpPr>
        <p:spPr>
          <a:xfrm>
            <a:off x="811850" y="362565"/>
            <a:ext cx="10468598" cy="584775"/>
          </a:xfrm>
          <a:prstGeom prst="rect">
            <a:avLst/>
          </a:prstGeom>
          <a:noFill/>
        </p:spPr>
        <p:txBody>
          <a:bodyPr wrap="square" rtlCol="0">
            <a:spAutoFit/>
          </a:bodyPr>
          <a:lstStyle/>
          <a:p>
            <a:pPr algn="ctr"/>
            <a:r>
              <a:rPr lang="en-US" sz="3200" smtClean="0">
                <a:solidFill>
                  <a:srgbClr val="C00000"/>
                </a:solidFill>
                <a:latin typeface="Cooper Black" panose="0208090404030B020404" pitchFamily="18" charset="0"/>
              </a:rPr>
              <a:t>TRIGGER-2 </a:t>
            </a:r>
            <a:endParaRPr lang="en-IN" sz="3200">
              <a:solidFill>
                <a:srgbClr val="C00000"/>
              </a:solidFill>
              <a:latin typeface="Cooper Black" panose="0208090404030B020404" pitchFamily="18" charset="0"/>
            </a:endParaRPr>
          </a:p>
        </p:txBody>
      </p:sp>
      <p:sp>
        <p:nvSpPr>
          <p:cNvPr id="6" name="Rectangle 5"/>
          <p:cNvSpPr/>
          <p:nvPr/>
        </p:nvSpPr>
        <p:spPr>
          <a:xfrm>
            <a:off x="119641" y="820396"/>
            <a:ext cx="8930355" cy="5632311"/>
          </a:xfrm>
          <a:prstGeom prst="rect">
            <a:avLst/>
          </a:prstGeom>
        </p:spPr>
        <p:txBody>
          <a:bodyPr wrap="square">
            <a:spAutoFit/>
          </a:bodyPr>
          <a:lstStyle/>
          <a:p>
            <a:r>
              <a:rPr lang="en-IN">
                <a:solidFill>
                  <a:srgbClr val="0000FF"/>
                </a:solidFill>
                <a:latin typeface="Consolas" panose="020B0609020204030204" pitchFamily="49" charset="0"/>
              </a:rPr>
              <a:t>create</a:t>
            </a:r>
            <a:r>
              <a:rPr lang="en-IN">
                <a:solidFill>
                  <a:prstClr val="black"/>
                </a:solidFill>
                <a:latin typeface="Consolas" panose="020B0609020204030204" pitchFamily="49" charset="0"/>
              </a:rPr>
              <a:t> </a:t>
            </a:r>
            <a:r>
              <a:rPr lang="en-IN">
                <a:solidFill>
                  <a:srgbClr val="0000FF"/>
                </a:solidFill>
                <a:latin typeface="Consolas" panose="020B0609020204030204" pitchFamily="49" charset="0"/>
              </a:rPr>
              <a:t>trigger</a:t>
            </a:r>
            <a:r>
              <a:rPr lang="en-IN">
                <a:solidFill>
                  <a:prstClr val="black"/>
                </a:solidFill>
                <a:latin typeface="Consolas" panose="020B0609020204030204" pitchFamily="49" charset="0"/>
              </a:rPr>
              <a:t> </a:t>
            </a:r>
          </a:p>
          <a:p>
            <a:r>
              <a:rPr lang="en-IN">
                <a:solidFill>
                  <a:prstClr val="black"/>
                </a:solidFill>
                <a:latin typeface="Consolas" panose="020B0609020204030204" pitchFamily="49" charset="0"/>
              </a:rPr>
              <a:t>tg2 </a:t>
            </a:r>
            <a:r>
              <a:rPr lang="en-IN">
                <a:solidFill>
                  <a:srgbClr val="0000FF"/>
                </a:solidFill>
                <a:latin typeface="Consolas" panose="020B0609020204030204" pitchFamily="49" charset="0"/>
              </a:rPr>
              <a:t>on</a:t>
            </a:r>
            <a:r>
              <a:rPr lang="en-IN">
                <a:solidFill>
                  <a:prstClr val="black"/>
                </a:solidFill>
                <a:latin typeface="Consolas" panose="020B0609020204030204" pitchFamily="49" charset="0"/>
              </a:rPr>
              <a:t> employee</a:t>
            </a:r>
          </a:p>
          <a:p>
            <a:r>
              <a:rPr lang="en-IN">
                <a:solidFill>
                  <a:srgbClr val="0000FF"/>
                </a:solidFill>
                <a:latin typeface="Consolas" panose="020B0609020204030204" pitchFamily="49" charset="0"/>
              </a:rPr>
              <a:t>after</a:t>
            </a:r>
            <a:r>
              <a:rPr lang="en-IN">
                <a:solidFill>
                  <a:prstClr val="black"/>
                </a:solidFill>
                <a:latin typeface="Consolas" panose="020B0609020204030204" pitchFamily="49" charset="0"/>
              </a:rPr>
              <a:t> </a:t>
            </a:r>
            <a:r>
              <a:rPr lang="en-IN">
                <a:solidFill>
                  <a:srgbClr val="0000FF"/>
                </a:solidFill>
                <a:latin typeface="Consolas" panose="020B0609020204030204" pitchFamily="49" charset="0"/>
              </a:rPr>
              <a:t>insert</a:t>
            </a:r>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as</a:t>
            </a:r>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declare</a:t>
            </a:r>
            <a:r>
              <a:rPr lang="en-IN">
                <a:solidFill>
                  <a:prstClr val="black"/>
                </a:solidFill>
                <a:latin typeface="Consolas" panose="020B0609020204030204" pitchFamily="49" charset="0"/>
              </a:rPr>
              <a:t> @log_action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20</a:t>
            </a:r>
            <a:r>
              <a:rPr lang="en-IN" smtClean="0">
                <a:solidFill>
                  <a:srgbClr val="808080"/>
                </a:solidFill>
                <a:latin typeface="Consolas" panose="020B0609020204030204" pitchFamily="49" charset="0"/>
              </a:rPr>
              <a:t>); </a:t>
            </a:r>
            <a:r>
              <a:rPr lang="en-IN" smtClean="0">
                <a:solidFill>
                  <a:srgbClr val="0000FF"/>
                </a:solidFill>
                <a:latin typeface="Consolas" panose="020B0609020204030204" pitchFamily="49" charset="0"/>
              </a:rPr>
              <a:t>declare</a:t>
            </a:r>
            <a:r>
              <a:rPr lang="en-IN" smtClean="0">
                <a:solidFill>
                  <a:prstClr val="black"/>
                </a:solidFill>
                <a:latin typeface="Consolas" panose="020B0609020204030204" pitchFamily="49" charset="0"/>
              </a:rPr>
              <a:t> </a:t>
            </a:r>
            <a:r>
              <a:rPr lang="en-IN">
                <a:solidFill>
                  <a:prstClr val="black"/>
                </a:solidFill>
                <a:latin typeface="Consolas" panose="020B0609020204030204" pitchFamily="49" charset="0"/>
              </a:rPr>
              <a:t>@e_id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11</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declare</a:t>
            </a:r>
            <a:r>
              <a:rPr lang="en-IN">
                <a:solidFill>
                  <a:prstClr val="black"/>
                </a:solidFill>
                <a:latin typeface="Consolas" panose="020B0609020204030204" pitchFamily="49" charset="0"/>
              </a:rPr>
              <a:t> @ename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25</a:t>
            </a:r>
            <a:r>
              <a:rPr lang="en-IN" smtClean="0">
                <a:solidFill>
                  <a:srgbClr val="808080"/>
                </a:solidFill>
                <a:latin typeface="Consolas" panose="020B0609020204030204" pitchFamily="49" charset="0"/>
              </a:rPr>
              <a:t>); </a:t>
            </a:r>
            <a:r>
              <a:rPr lang="en-IN" smtClean="0">
                <a:solidFill>
                  <a:srgbClr val="0000FF"/>
                </a:solidFill>
                <a:latin typeface="Consolas" panose="020B0609020204030204" pitchFamily="49" charset="0"/>
              </a:rPr>
              <a:t>declare</a:t>
            </a:r>
            <a:r>
              <a:rPr lang="en-IN" smtClean="0">
                <a:solidFill>
                  <a:prstClr val="black"/>
                </a:solidFill>
                <a:latin typeface="Consolas" panose="020B0609020204030204" pitchFamily="49" charset="0"/>
              </a:rPr>
              <a:t> </a:t>
            </a:r>
            <a:r>
              <a:rPr lang="en-IN">
                <a:solidFill>
                  <a:prstClr val="black"/>
                </a:solidFill>
                <a:latin typeface="Consolas" panose="020B0609020204030204" pitchFamily="49" charset="0"/>
              </a:rPr>
              <a:t>@mobile_no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11</a:t>
            </a:r>
            <a:r>
              <a:rPr lang="en-IN" smtClean="0">
                <a:solidFill>
                  <a:srgbClr val="808080"/>
                </a:solidFill>
                <a:latin typeface="Consolas" panose="020B0609020204030204" pitchFamily="49" charset="0"/>
              </a:rPr>
              <a:t>);</a:t>
            </a:r>
            <a:endParaRPr lang="en-IN" smtClean="0">
              <a:solidFill>
                <a:prstClr val="black"/>
              </a:solidFill>
              <a:latin typeface="Consolas" panose="020B0609020204030204" pitchFamily="49" charset="0"/>
            </a:endParaRPr>
          </a:p>
          <a:p>
            <a:r>
              <a:rPr lang="en-IN" smtClean="0">
                <a:solidFill>
                  <a:srgbClr val="0000FF"/>
                </a:solidFill>
                <a:latin typeface="Consolas" panose="020B0609020204030204" pitchFamily="49" charset="0"/>
              </a:rPr>
              <a:t>declare</a:t>
            </a:r>
            <a:r>
              <a:rPr lang="en-IN" smtClean="0">
                <a:solidFill>
                  <a:prstClr val="black"/>
                </a:solidFill>
                <a:latin typeface="Consolas" panose="020B0609020204030204" pitchFamily="49" charset="0"/>
              </a:rPr>
              <a:t> </a:t>
            </a:r>
            <a:r>
              <a:rPr lang="en-IN">
                <a:solidFill>
                  <a:prstClr val="black"/>
                </a:solidFill>
                <a:latin typeface="Consolas" panose="020B0609020204030204" pitchFamily="49" charset="0"/>
              </a:rPr>
              <a:t>@dno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7</a:t>
            </a:r>
            <a:r>
              <a:rPr lang="en-IN" smtClean="0">
                <a:solidFill>
                  <a:srgbClr val="808080"/>
                </a:solidFill>
                <a:latin typeface="Consolas" panose="020B0609020204030204" pitchFamily="49" charset="0"/>
              </a:rPr>
              <a:t>); </a:t>
            </a:r>
            <a:r>
              <a:rPr lang="en-IN" smtClean="0">
                <a:solidFill>
                  <a:srgbClr val="0000FF"/>
                </a:solidFill>
                <a:latin typeface="Consolas" panose="020B0609020204030204" pitchFamily="49" charset="0"/>
              </a:rPr>
              <a:t>declare</a:t>
            </a:r>
            <a:r>
              <a:rPr lang="en-IN" smtClean="0">
                <a:solidFill>
                  <a:prstClr val="black"/>
                </a:solidFill>
                <a:latin typeface="Consolas" panose="020B0609020204030204" pitchFamily="49" charset="0"/>
              </a:rPr>
              <a:t> </a:t>
            </a:r>
            <a:r>
              <a:rPr lang="en-IN">
                <a:solidFill>
                  <a:prstClr val="black"/>
                </a:solidFill>
                <a:latin typeface="Consolas" panose="020B0609020204030204" pitchFamily="49" charset="0"/>
              </a:rPr>
              <a:t>@city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25</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declare</a:t>
            </a:r>
            <a:r>
              <a:rPr lang="en-IN">
                <a:solidFill>
                  <a:prstClr val="black"/>
                </a:solidFill>
                <a:latin typeface="Consolas" panose="020B0609020204030204" pitchFamily="49" charset="0"/>
              </a:rPr>
              <a:t> @St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25</a:t>
            </a:r>
            <a:r>
              <a:rPr lang="en-IN" smtClean="0">
                <a:solidFill>
                  <a:srgbClr val="808080"/>
                </a:solidFill>
                <a:latin typeface="Consolas" panose="020B0609020204030204" pitchFamily="49" charset="0"/>
              </a:rPr>
              <a:t>);</a:t>
            </a:r>
            <a:r>
              <a:rPr lang="en-IN" smtClean="0">
                <a:solidFill>
                  <a:prstClr val="black"/>
                </a:solidFill>
                <a:latin typeface="Consolas" panose="020B0609020204030204" pitchFamily="49" charset="0"/>
              </a:rPr>
              <a:t> </a:t>
            </a:r>
            <a:r>
              <a:rPr lang="en-IN" smtClean="0">
                <a:solidFill>
                  <a:srgbClr val="0000FF"/>
                </a:solidFill>
                <a:latin typeface="Consolas" panose="020B0609020204030204" pitchFamily="49" charset="0"/>
              </a:rPr>
              <a:t>declare</a:t>
            </a:r>
            <a:r>
              <a:rPr lang="en-IN" smtClean="0">
                <a:solidFill>
                  <a:prstClr val="black"/>
                </a:solidFill>
                <a:latin typeface="Consolas" panose="020B0609020204030204" pitchFamily="49" charset="0"/>
              </a:rPr>
              <a:t> </a:t>
            </a:r>
            <a:r>
              <a:rPr lang="en-IN">
                <a:solidFill>
                  <a:prstClr val="black"/>
                </a:solidFill>
                <a:latin typeface="Consolas" panose="020B0609020204030204" pitchFamily="49" charset="0"/>
              </a:rPr>
              <a:t>@hr </a:t>
            </a:r>
            <a:r>
              <a:rPr lang="en-IN">
                <a:solidFill>
                  <a:srgbClr val="0000FF"/>
                </a:solidFill>
                <a:latin typeface="Consolas" panose="020B0609020204030204" pitchFamily="49" charset="0"/>
              </a:rPr>
              <a:t>varchar</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11</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select</a:t>
            </a:r>
            <a:r>
              <a:rPr lang="en-IN">
                <a:solidFill>
                  <a:prstClr val="black"/>
                </a:solidFill>
                <a:latin typeface="Consolas" panose="020B0609020204030204" pitchFamily="49" charset="0"/>
              </a:rPr>
              <a:t> </a:t>
            </a:r>
          </a:p>
          <a:p>
            <a:r>
              <a:rPr lang="en-IN">
                <a:solidFill>
                  <a:prstClr val="black"/>
                </a:solidFill>
                <a:latin typeface="Consolas" panose="020B0609020204030204" pitchFamily="49" charset="0"/>
              </a:rPr>
              <a:t>@e_id </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i</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e_id</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@ename</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i</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ename</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@mobile_no</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i</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mobile_no</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r>
              <a:rPr lang="en-US">
                <a:solidFill>
                  <a:prstClr val="black"/>
                </a:solidFill>
                <a:latin typeface="Consolas" panose="020B0609020204030204" pitchFamily="49" charset="0"/>
              </a:rPr>
              <a:t>@dno</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i</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dno</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 @city</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i</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city</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 @St</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i</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St</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 @hr</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i</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hr </a:t>
            </a:r>
            <a:r>
              <a:rPr lang="en-US">
                <a:solidFill>
                  <a:srgbClr val="0000FF"/>
                </a:solidFill>
                <a:latin typeface="Consolas" panose="020B0609020204030204" pitchFamily="49" charset="0"/>
              </a:rPr>
              <a:t>from</a:t>
            </a:r>
            <a:r>
              <a:rPr lang="en-US">
                <a:solidFill>
                  <a:prstClr val="black"/>
                </a:solidFill>
                <a:latin typeface="Consolas" panose="020B0609020204030204" pitchFamily="49" charset="0"/>
              </a:rPr>
              <a:t> inserted i</a:t>
            </a:r>
            <a:r>
              <a:rPr lang="en-US">
                <a:solidFill>
                  <a:srgbClr val="808080"/>
                </a:solidFill>
                <a:latin typeface="Consolas" panose="020B0609020204030204" pitchFamily="49" charset="0"/>
              </a:rPr>
              <a:t>;</a:t>
            </a:r>
            <a:endParaRPr lang="en-US">
              <a:solidFill>
                <a:prstClr val="black"/>
              </a:solidFill>
              <a:latin typeface="Consolas" panose="020B0609020204030204" pitchFamily="49" charset="0"/>
            </a:endParaRPr>
          </a:p>
          <a:p>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set</a:t>
            </a:r>
            <a:r>
              <a:rPr lang="en-IN">
                <a:solidFill>
                  <a:prstClr val="black"/>
                </a:solidFill>
                <a:latin typeface="Consolas" panose="020B0609020204030204" pitchFamily="49" charset="0"/>
              </a:rPr>
              <a:t> @log_action</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'inserted record'</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r>
              <a:rPr lang="en-US">
                <a:solidFill>
                  <a:srgbClr val="0000FF"/>
                </a:solidFill>
                <a:latin typeface="Consolas" panose="020B0609020204030204" pitchFamily="49" charset="0"/>
              </a:rPr>
              <a:t>insert</a:t>
            </a:r>
            <a:r>
              <a:rPr lang="en-US">
                <a:solidFill>
                  <a:prstClr val="black"/>
                </a:solidFill>
                <a:latin typeface="Consolas" panose="020B0609020204030204" pitchFamily="49" charset="0"/>
              </a:rPr>
              <a:t> </a:t>
            </a:r>
            <a:r>
              <a:rPr lang="en-US">
                <a:solidFill>
                  <a:srgbClr val="0000FF"/>
                </a:solidFill>
                <a:latin typeface="Consolas" panose="020B0609020204030204" pitchFamily="49" charset="0"/>
              </a:rPr>
              <a:t>into</a:t>
            </a:r>
            <a:r>
              <a:rPr lang="en-US">
                <a:solidFill>
                  <a:prstClr val="black"/>
                </a:solidFill>
                <a:latin typeface="Consolas" panose="020B0609020204030204" pitchFamily="49" charset="0"/>
              </a:rPr>
              <a:t> salary </a:t>
            </a:r>
            <a:r>
              <a:rPr lang="en-US">
                <a:solidFill>
                  <a:srgbClr val="0000FF"/>
                </a:solidFill>
                <a:latin typeface="Consolas" panose="020B0609020204030204" pitchFamily="49" charset="0"/>
              </a:rPr>
              <a:t>values</a:t>
            </a:r>
            <a:r>
              <a:rPr lang="en-US">
                <a:solidFill>
                  <a:srgbClr val="808080"/>
                </a:solidFill>
                <a:latin typeface="Consolas" panose="020B0609020204030204" pitchFamily="49" charset="0"/>
              </a:rPr>
              <a:t>(</a:t>
            </a:r>
            <a:r>
              <a:rPr lang="en-US">
                <a:solidFill>
                  <a:srgbClr val="FF0000"/>
                </a:solidFill>
                <a:latin typeface="Consolas" panose="020B0609020204030204" pitchFamily="49" charset="0"/>
              </a:rPr>
              <a:t>'7'</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@e_id</a:t>
            </a:r>
            <a:r>
              <a:rPr lang="en-US">
                <a:solidFill>
                  <a:srgbClr val="808080"/>
                </a:solidFill>
                <a:latin typeface="Consolas" panose="020B0609020204030204" pitchFamily="49" charset="0"/>
              </a:rPr>
              <a:t>,</a:t>
            </a:r>
            <a:r>
              <a:rPr lang="en-US">
                <a:solidFill>
                  <a:srgbClr val="FF0000"/>
                </a:solidFill>
                <a:latin typeface="Consolas" panose="020B0609020204030204" pitchFamily="49" charset="0"/>
              </a:rPr>
              <a:t>'5767453526'</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19000</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1000</a:t>
            </a:r>
            <a:r>
              <a:rPr lang="en-US">
                <a:solidFill>
                  <a:srgbClr val="808080"/>
                </a:solidFill>
                <a:latin typeface="Consolas" panose="020B0609020204030204" pitchFamily="49" charset="0"/>
              </a:rPr>
              <a:t>,</a:t>
            </a:r>
            <a:r>
              <a:rPr lang="en-US">
                <a:solidFill>
                  <a:prstClr val="black"/>
                </a:solidFill>
                <a:latin typeface="Consolas" panose="020B0609020204030204" pitchFamily="49" charset="0"/>
              </a:rPr>
              <a:t>20000</a:t>
            </a:r>
            <a:r>
              <a:rPr lang="en-US">
                <a:solidFill>
                  <a:srgbClr val="808080"/>
                </a:solidFill>
                <a:latin typeface="Consolas" panose="020B0609020204030204" pitchFamily="49" charset="0"/>
              </a:rPr>
              <a:t>);</a:t>
            </a:r>
            <a:endParaRPr lang="en-US">
              <a:solidFill>
                <a:prstClr val="black"/>
              </a:solidFill>
              <a:latin typeface="Consolas" panose="020B0609020204030204" pitchFamily="49" charset="0"/>
            </a:endParaRPr>
          </a:p>
          <a:p>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insert</a:t>
            </a:r>
            <a:r>
              <a:rPr lang="en-IN">
                <a:solidFill>
                  <a:prstClr val="black"/>
                </a:solidFill>
                <a:latin typeface="Consolas" panose="020B0609020204030204" pitchFamily="49" charset="0"/>
              </a:rPr>
              <a:t> </a:t>
            </a:r>
            <a:r>
              <a:rPr lang="en-IN">
                <a:solidFill>
                  <a:srgbClr val="0000FF"/>
                </a:solidFill>
                <a:latin typeface="Consolas" panose="020B0609020204030204" pitchFamily="49" charset="0"/>
              </a:rPr>
              <a:t>into</a:t>
            </a:r>
            <a:r>
              <a:rPr lang="en-IN">
                <a:solidFill>
                  <a:prstClr val="black"/>
                </a:solidFill>
                <a:latin typeface="Consolas" panose="020B0609020204030204" pitchFamily="49" charset="0"/>
              </a:rPr>
              <a:t> employee </a:t>
            </a:r>
            <a:r>
              <a:rPr lang="en-IN">
                <a:solidFill>
                  <a:srgbClr val="0000FF"/>
                </a:solidFill>
                <a:latin typeface="Consolas" panose="020B0609020204030204" pitchFamily="49" charset="0"/>
              </a:rPr>
              <a:t>values</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'7'</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'Michael'</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'8778487775'</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'7/3F'</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'Bangalore'</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'KA'</a:t>
            </a:r>
            <a:r>
              <a:rPr lang="en-IN">
                <a:solidFill>
                  <a:srgbClr val="808080"/>
                </a:solidFill>
                <a:latin typeface="Consolas" panose="020B0609020204030204" pitchFamily="49" charset="0"/>
              </a:rPr>
              <a:t>,</a:t>
            </a:r>
            <a:r>
              <a:rPr lang="en-IN">
                <a:solidFill>
                  <a:srgbClr val="FF0000"/>
                </a:solidFill>
                <a:latin typeface="Consolas" panose="020B0609020204030204" pitchFamily="49" charset="0"/>
              </a:rPr>
              <a:t>'1'</a:t>
            </a:r>
            <a:r>
              <a:rPr lang="en-IN">
                <a:solidFill>
                  <a:srgbClr val="808080"/>
                </a:solidFill>
                <a:latin typeface="Consolas" panose="020B0609020204030204" pitchFamily="49" charset="0"/>
              </a:rPr>
              <a:t>);</a:t>
            </a:r>
            <a:endParaRPr lang="en-IN">
              <a:solidFill>
                <a:prstClr val="black"/>
              </a:solidFill>
              <a:latin typeface="Consolas" panose="020B0609020204030204" pitchFamily="49" charset="0"/>
            </a:endParaRPr>
          </a:p>
          <a:p>
            <a:endParaRPr lang="en-IN">
              <a:solidFill>
                <a:prstClr val="black"/>
              </a:solidFill>
              <a:latin typeface="Consolas" panose="020B0609020204030204" pitchFamily="49" charset="0"/>
            </a:endParaRPr>
          </a:p>
          <a:p>
            <a:r>
              <a:rPr lang="en-IN">
                <a:solidFill>
                  <a:srgbClr val="0000FF"/>
                </a:solidFill>
                <a:latin typeface="Consolas" panose="020B0609020204030204" pitchFamily="49" charset="0"/>
              </a:rPr>
              <a:t>select</a:t>
            </a:r>
            <a:r>
              <a:rPr lang="en-IN">
                <a:solidFill>
                  <a:prstClr val="black"/>
                </a:solidFill>
                <a:latin typeface="Consolas" panose="020B0609020204030204" pitchFamily="49" charset="0"/>
              </a:rPr>
              <a:t> </a:t>
            </a:r>
            <a:r>
              <a:rPr lang="en-IN">
                <a:solidFill>
                  <a:srgbClr val="808080"/>
                </a:solidFill>
                <a:latin typeface="Consolas" panose="020B0609020204030204" pitchFamily="49" charset="0"/>
              </a:rPr>
              <a:t>*</a:t>
            </a:r>
            <a:r>
              <a:rPr lang="en-IN">
                <a:solidFill>
                  <a:prstClr val="black"/>
                </a:solidFill>
                <a:latin typeface="Consolas" panose="020B0609020204030204" pitchFamily="49" charset="0"/>
              </a:rPr>
              <a:t> </a:t>
            </a:r>
            <a:r>
              <a:rPr lang="en-IN">
                <a:solidFill>
                  <a:srgbClr val="0000FF"/>
                </a:solidFill>
                <a:latin typeface="Consolas" panose="020B0609020204030204" pitchFamily="49" charset="0"/>
              </a:rPr>
              <a:t>from</a:t>
            </a:r>
            <a:r>
              <a:rPr lang="en-IN">
                <a:solidFill>
                  <a:prstClr val="black"/>
                </a:solidFill>
                <a:latin typeface="Consolas" panose="020B0609020204030204" pitchFamily="49" charset="0"/>
              </a:rPr>
              <a:t> salary</a:t>
            </a: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24501" y="1615155"/>
            <a:ext cx="3734511" cy="1760434"/>
          </a:xfrm>
          <a:prstGeom prst="rect">
            <a:avLst/>
          </a:prstGeom>
        </p:spPr>
      </p:pic>
      <p:sp>
        <p:nvSpPr>
          <p:cNvPr id="12" name="TextBox 11"/>
          <p:cNvSpPr txBox="1"/>
          <p:nvPr/>
        </p:nvSpPr>
        <p:spPr>
          <a:xfrm>
            <a:off x="9306370" y="4163983"/>
            <a:ext cx="2230451" cy="1754326"/>
          </a:xfrm>
          <a:prstGeom prst="rect">
            <a:avLst/>
          </a:prstGeom>
          <a:noFill/>
        </p:spPr>
        <p:txBody>
          <a:bodyPr wrap="square" rtlCol="0">
            <a:spAutoFit/>
          </a:bodyPr>
          <a:lstStyle/>
          <a:p>
            <a:r>
              <a:rPr lang="en-US" smtClean="0">
                <a:solidFill>
                  <a:schemeClr val="accent4">
                    <a:lumMod val="50000"/>
                  </a:schemeClr>
                </a:solidFill>
                <a:latin typeface="Cooper Black" panose="0208090404030B020404" pitchFamily="18" charset="0"/>
              </a:rPr>
              <a:t>Salary details of employee with employee id = 7 is automatically added to the salary relation.</a:t>
            </a:r>
            <a:endParaRPr lang="en-IN">
              <a:solidFill>
                <a:schemeClr val="accent4">
                  <a:lumMod val="50000"/>
                </a:schemeClr>
              </a:solidFill>
              <a:latin typeface="Cooper Black" panose="0208090404030B020404" pitchFamily="18" charset="0"/>
            </a:endParaRPr>
          </a:p>
        </p:txBody>
      </p:sp>
      <p:sp>
        <p:nvSpPr>
          <p:cNvPr id="13" name="Down Arrow 12"/>
          <p:cNvSpPr/>
          <p:nvPr/>
        </p:nvSpPr>
        <p:spPr>
          <a:xfrm>
            <a:off x="9819118" y="3478138"/>
            <a:ext cx="769121" cy="4871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p:cNvSpPr txBox="1"/>
          <p:nvPr/>
        </p:nvSpPr>
        <p:spPr>
          <a:xfrm>
            <a:off x="8750893" y="1170774"/>
            <a:ext cx="2230453" cy="369332"/>
          </a:xfrm>
          <a:prstGeom prst="rect">
            <a:avLst/>
          </a:prstGeom>
          <a:noFill/>
        </p:spPr>
        <p:txBody>
          <a:bodyPr wrap="square" rtlCol="0">
            <a:spAutoFit/>
          </a:bodyPr>
          <a:lstStyle/>
          <a:p>
            <a:pPr algn="ctr"/>
            <a:r>
              <a:rPr lang="en-US" smtClean="0">
                <a:solidFill>
                  <a:srgbClr val="FF0000"/>
                </a:solidFill>
                <a:latin typeface="Cooper Black" panose="0208090404030B020404" pitchFamily="18" charset="0"/>
              </a:rPr>
              <a:t>OUTPUT</a:t>
            </a:r>
            <a:endParaRPr lang="en-IN">
              <a:solidFill>
                <a:srgbClr val="FF0000"/>
              </a:solidFill>
              <a:latin typeface="Cooper Black" panose="0208090404030B020404" pitchFamily="18" charset="0"/>
            </a:endParaRP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36821" y="6219340"/>
            <a:ext cx="487363" cy="487363"/>
          </a:xfrm>
          <a:prstGeom prst="rect">
            <a:avLst/>
          </a:prstGeom>
        </p:spPr>
      </p:pic>
    </p:spTree>
    <p:extLst>
      <p:ext uri="{BB962C8B-B14F-4D97-AF65-F5344CB8AC3E}">
        <p14:creationId xmlns:p14="http://schemas.microsoft.com/office/powerpoint/2010/main" val="343729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5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CA875DA-F9FD-4F83-A049-3B1027B542DE}">
  <ds:schemaRefs>
    <ds:schemaRef ds:uri="http://schemas.microsoft.com/sharepoint/v3/contenttype/forms"/>
  </ds:schemaRefs>
</ds:datastoreItem>
</file>

<file path=customXml/itemProps2.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3C7D9E6-B0D9-433E-BD46-EB60F64F4DA8}">
  <ds:schemaRefs>
    <ds:schemaRef ds:uri="http://purl.org/dc/terms/"/>
    <ds:schemaRef ds:uri="http://schemas.microsoft.com/office/infopath/2007/PartnerControls"/>
    <ds:schemaRef ds:uri="http://schemas.openxmlformats.org/package/2006/metadata/core-properties"/>
    <ds:schemaRef ds:uri="http://purl.org/dc/dcmitype/"/>
    <ds:schemaRef ds:uri="http://purl.org/dc/elements/1.1/"/>
    <ds:schemaRef ds:uri="16c05727-aa75-4e4a-9b5f-8a80a1165891"/>
    <ds:schemaRef ds:uri="http://schemas.microsoft.com/office/2006/documentManagement/types"/>
    <ds:schemaRef ds:uri="71af3243-3dd4-4a8d-8c0d-dd76da1f02a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Research presentation</Template>
  <TotalTime>0</TotalTime>
  <Words>1209</Words>
  <Application>Microsoft Office PowerPoint</Application>
  <PresentationFormat>Widescreen</PresentationFormat>
  <Paragraphs>122</Paragraphs>
  <Slides>10</Slides>
  <Notes>9</Notes>
  <HiddenSlides>0</HiddenSlides>
  <MMClips>10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Arial Black</vt:lpstr>
      <vt:lpstr>Berlin Sans FB Demi</vt:lpstr>
      <vt:lpstr>Calibri</vt:lpstr>
      <vt:lpstr>Calibri Light</vt:lpstr>
      <vt:lpstr>Consolas</vt:lpstr>
      <vt:lpstr>Cooper Black</vt:lpstr>
      <vt:lpstr>Franklin Gothic Book</vt:lpstr>
      <vt:lpstr>Segoe UI</vt:lpstr>
      <vt:lpstr>Office Theme</vt:lpstr>
      <vt:lpstr>PAYROLL(SALARAY) MANAGEMENT   CHETHAN M  PES2201800331 </vt:lpstr>
      <vt:lpstr>ER DIAGRAM</vt:lpstr>
      <vt:lpstr> </vt:lpstr>
      <vt:lpstr> </vt:lpstr>
      <vt:lpstr> </vt:lpstr>
      <vt:lpstr> </vt:lpstr>
      <vt:lpstr> </vt:lpstr>
      <vt:lpstr> </vt:lpstr>
      <vt:lpstr> </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2020-05-29T05:54:12Z</dcterms:created>
  <dcterms:modified xsi:type="dcterms:W3CDTF">2020-06-01T14:39:44Z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